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4" r:id="rId2"/>
    <p:sldId id="260" r:id="rId3"/>
    <p:sldId id="281" r:id="rId4"/>
    <p:sldId id="275" r:id="rId5"/>
    <p:sldId id="282" r:id="rId6"/>
    <p:sldId id="286" r:id="rId7"/>
    <p:sldId id="291" r:id="rId8"/>
    <p:sldId id="292" r:id="rId9"/>
    <p:sldId id="284" r:id="rId10"/>
    <p:sldId id="285" r:id="rId11"/>
    <p:sldId id="294" r:id="rId12"/>
    <p:sldId id="296" r:id="rId13"/>
    <p:sldId id="293" r:id="rId14"/>
    <p:sldId id="270" r:id="rId15"/>
    <p:sldId id="271" r:id="rId16"/>
    <p:sldId id="290" r:id="rId17"/>
    <p:sldId id="289" r:id="rId18"/>
    <p:sldId id="272" r:id="rId19"/>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2BB46"/>
    <a:srgbClr val="E03A3E"/>
    <a:srgbClr val="8DBCDA"/>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2" d="100"/>
          <a:sy n="102" d="100"/>
        </p:scale>
        <p:origin x="-234" y="-90"/>
      </p:cViewPr>
      <p:guideLst>
        <p:guide orient="horz" pos="1913"/>
        <p:guide/>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48F15-99C0-471E-95B2-5BE6F6E82F6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i-FI"/>
        </a:p>
      </dgm:t>
    </dgm:pt>
    <dgm:pt modelId="{AA3DC7E3-3454-404E-BF60-39AA9E0ED251}">
      <dgm:prSet custT="1"/>
      <dgm:spPr>
        <a:solidFill>
          <a:srgbClr val="E03A3E"/>
        </a:solidFill>
      </dgm:spPr>
      <dgm:t>
        <a:bodyPr/>
        <a:lstStyle/>
        <a:p>
          <a:pPr rtl="0"/>
          <a:r>
            <a:rPr lang="en-GB" sz="1600" b="0" dirty="0" smtClean="0"/>
            <a:t>Due to population growth, by 2030 the world will need</a:t>
          </a:r>
          <a:r>
            <a:rPr lang="fi-FI" sz="1600" b="0" dirty="0" smtClean="0"/>
            <a:t>:</a:t>
          </a:r>
          <a:endParaRPr lang="fi-FI" sz="1600" b="0" dirty="0"/>
        </a:p>
      </dgm:t>
    </dgm:pt>
    <dgm:pt modelId="{7B3E5ABE-3F15-4844-B579-4A68D36A7EAD}" type="parTrans" cxnId="{1E83175B-80E8-420F-A60D-6931D53A5344}">
      <dgm:prSet/>
      <dgm:spPr/>
      <dgm:t>
        <a:bodyPr/>
        <a:lstStyle/>
        <a:p>
          <a:endParaRPr lang="fi-FI"/>
        </a:p>
      </dgm:t>
    </dgm:pt>
    <dgm:pt modelId="{C353EFEA-44CA-411F-94F5-8DEFB6401395}" type="sibTrans" cxnId="{1E83175B-80E8-420F-A60D-6931D53A5344}">
      <dgm:prSet/>
      <dgm:spPr/>
      <dgm:t>
        <a:bodyPr/>
        <a:lstStyle/>
        <a:p>
          <a:endParaRPr lang="fi-FI"/>
        </a:p>
      </dgm:t>
    </dgm:pt>
    <dgm:pt modelId="{E078E41A-F974-4F7C-90F3-720E91DEC16C}">
      <dgm:prSet/>
      <dgm:spPr>
        <a:solidFill>
          <a:srgbClr val="62BB46"/>
        </a:solidFill>
      </dgm:spPr>
      <dgm:t>
        <a:bodyPr/>
        <a:lstStyle/>
        <a:p>
          <a:pPr rtl="0"/>
          <a:r>
            <a:rPr lang="fi-FI" dirty="0" smtClean="0"/>
            <a:t>50 % </a:t>
          </a:r>
          <a:br>
            <a:rPr lang="fi-FI" dirty="0" smtClean="0"/>
          </a:br>
          <a:r>
            <a:rPr lang="en-GB" dirty="0" smtClean="0"/>
            <a:t>more food</a:t>
          </a:r>
          <a:r>
            <a:rPr lang="fi-FI" dirty="0" smtClean="0"/>
            <a:t> </a:t>
          </a:r>
          <a:endParaRPr lang="fi-FI" dirty="0"/>
        </a:p>
      </dgm:t>
    </dgm:pt>
    <dgm:pt modelId="{BC1A7E4E-D192-437B-9146-99D711B0A06D}" type="parTrans" cxnId="{D144042F-92BB-46C7-B3B5-5375EE1A40F2}">
      <dgm:prSet/>
      <dgm:spPr>
        <a:solidFill>
          <a:srgbClr val="E03A3E"/>
        </a:solidFill>
      </dgm:spPr>
      <dgm:t>
        <a:bodyPr/>
        <a:lstStyle/>
        <a:p>
          <a:endParaRPr lang="fi-FI"/>
        </a:p>
      </dgm:t>
    </dgm:pt>
    <dgm:pt modelId="{EE18CF20-623B-400A-A368-422A823C2C67}" type="sibTrans" cxnId="{D144042F-92BB-46C7-B3B5-5375EE1A40F2}">
      <dgm:prSet/>
      <dgm:spPr/>
      <dgm:t>
        <a:bodyPr/>
        <a:lstStyle/>
        <a:p>
          <a:endParaRPr lang="fi-FI"/>
        </a:p>
      </dgm:t>
    </dgm:pt>
    <dgm:pt modelId="{661501B8-E4E8-40E1-B2D9-7F5A86BFE42E}">
      <dgm:prSet/>
      <dgm:spPr>
        <a:solidFill>
          <a:srgbClr val="62BB46"/>
        </a:solidFill>
      </dgm:spPr>
      <dgm:t>
        <a:bodyPr/>
        <a:lstStyle/>
        <a:p>
          <a:pPr rtl="0"/>
          <a:r>
            <a:rPr lang="fi-FI" dirty="0" smtClean="0"/>
            <a:t>45 % </a:t>
          </a:r>
          <a:br>
            <a:rPr lang="fi-FI" dirty="0" smtClean="0"/>
          </a:br>
          <a:r>
            <a:rPr lang="fi-FI" dirty="0" err="1" smtClean="0"/>
            <a:t>more</a:t>
          </a:r>
          <a:r>
            <a:rPr lang="fi-FI" dirty="0" smtClean="0"/>
            <a:t> </a:t>
          </a:r>
          <a:r>
            <a:rPr lang="fi-FI" dirty="0" err="1" smtClean="0"/>
            <a:t>energy</a:t>
          </a:r>
          <a:endParaRPr lang="fi-FI" dirty="0"/>
        </a:p>
      </dgm:t>
    </dgm:pt>
    <dgm:pt modelId="{E85027A0-7808-4399-9CD7-9433C3C1E668}" type="parTrans" cxnId="{DBA34BAC-B93D-4E65-A9B0-6284F5E74D86}">
      <dgm:prSet/>
      <dgm:spPr>
        <a:solidFill>
          <a:srgbClr val="E03A3E"/>
        </a:solidFill>
      </dgm:spPr>
      <dgm:t>
        <a:bodyPr/>
        <a:lstStyle/>
        <a:p>
          <a:endParaRPr lang="fi-FI"/>
        </a:p>
      </dgm:t>
    </dgm:pt>
    <dgm:pt modelId="{B3D12D06-46F2-42BC-8D3B-0B8B6552AEFB}" type="sibTrans" cxnId="{DBA34BAC-B93D-4E65-A9B0-6284F5E74D86}">
      <dgm:prSet/>
      <dgm:spPr/>
      <dgm:t>
        <a:bodyPr/>
        <a:lstStyle/>
        <a:p>
          <a:endParaRPr lang="fi-FI"/>
        </a:p>
      </dgm:t>
    </dgm:pt>
    <dgm:pt modelId="{15FD8C27-192E-4EDA-BFBE-FE84BB2AF74E}">
      <dgm:prSet/>
      <dgm:spPr>
        <a:solidFill>
          <a:srgbClr val="62BB46"/>
        </a:solidFill>
      </dgm:spPr>
      <dgm:t>
        <a:bodyPr/>
        <a:lstStyle/>
        <a:p>
          <a:pPr rtl="0"/>
          <a:r>
            <a:rPr lang="fi-FI" dirty="0" smtClean="0"/>
            <a:t>30 % </a:t>
          </a:r>
          <a:br>
            <a:rPr lang="fi-FI" dirty="0" smtClean="0"/>
          </a:br>
          <a:r>
            <a:rPr lang="fi-FI" dirty="0" err="1" smtClean="0"/>
            <a:t>more</a:t>
          </a:r>
          <a:r>
            <a:rPr lang="fi-FI" dirty="0" smtClean="0"/>
            <a:t> </a:t>
          </a:r>
          <a:r>
            <a:rPr lang="fi-FI" dirty="0" err="1" smtClean="0"/>
            <a:t>water</a:t>
          </a:r>
          <a:endParaRPr lang="fi-FI" dirty="0"/>
        </a:p>
      </dgm:t>
    </dgm:pt>
    <dgm:pt modelId="{8846EBD9-AFAF-496C-B778-D7A427C00308}" type="parTrans" cxnId="{B81882F4-5EC3-45A1-843C-78E0EFD4333C}">
      <dgm:prSet/>
      <dgm:spPr>
        <a:solidFill>
          <a:srgbClr val="E03A3E"/>
        </a:solidFill>
      </dgm:spPr>
      <dgm:t>
        <a:bodyPr/>
        <a:lstStyle/>
        <a:p>
          <a:endParaRPr lang="fi-FI"/>
        </a:p>
      </dgm:t>
    </dgm:pt>
    <dgm:pt modelId="{ACB17AF6-A79B-4A23-A97B-52121C7030DE}" type="sibTrans" cxnId="{B81882F4-5EC3-45A1-843C-78E0EFD4333C}">
      <dgm:prSet/>
      <dgm:spPr/>
      <dgm:t>
        <a:bodyPr/>
        <a:lstStyle/>
        <a:p>
          <a:endParaRPr lang="fi-FI"/>
        </a:p>
      </dgm:t>
    </dgm:pt>
    <dgm:pt modelId="{AE37EDB0-BC65-4DC6-8C58-DC76054DCA9E}" type="pres">
      <dgm:prSet presAssocID="{8AF48F15-99C0-471E-95B2-5BE6F6E82F69}" presName="Name0" presStyleCnt="0">
        <dgm:presLayoutVars>
          <dgm:chMax val="1"/>
          <dgm:dir/>
          <dgm:animLvl val="ctr"/>
          <dgm:resizeHandles val="exact"/>
        </dgm:presLayoutVars>
      </dgm:prSet>
      <dgm:spPr/>
      <dgm:t>
        <a:bodyPr/>
        <a:lstStyle/>
        <a:p>
          <a:endParaRPr lang="fi-FI"/>
        </a:p>
      </dgm:t>
    </dgm:pt>
    <dgm:pt modelId="{F44924D9-2A98-4244-A74A-2073E149E9D3}" type="pres">
      <dgm:prSet presAssocID="{AA3DC7E3-3454-404E-BF60-39AA9E0ED251}" presName="centerShape" presStyleLbl="node0" presStyleIdx="0" presStyleCnt="1" custScaleX="118478" custScaleY="117284"/>
      <dgm:spPr/>
      <dgm:t>
        <a:bodyPr/>
        <a:lstStyle/>
        <a:p>
          <a:endParaRPr lang="fi-FI"/>
        </a:p>
      </dgm:t>
    </dgm:pt>
    <dgm:pt modelId="{FD7995E7-19CF-41F8-BFAD-F981F9E4BE68}" type="pres">
      <dgm:prSet presAssocID="{BC1A7E4E-D192-437B-9146-99D711B0A06D}" presName="parTrans" presStyleLbl="sibTrans2D1" presStyleIdx="0" presStyleCnt="3"/>
      <dgm:spPr/>
      <dgm:t>
        <a:bodyPr/>
        <a:lstStyle/>
        <a:p>
          <a:endParaRPr lang="fi-FI"/>
        </a:p>
      </dgm:t>
    </dgm:pt>
    <dgm:pt modelId="{F239AB0F-5AD5-4484-99A6-421B2CD71448}" type="pres">
      <dgm:prSet presAssocID="{BC1A7E4E-D192-437B-9146-99D711B0A06D}" presName="connectorText" presStyleLbl="sibTrans2D1" presStyleIdx="0" presStyleCnt="3"/>
      <dgm:spPr/>
      <dgm:t>
        <a:bodyPr/>
        <a:lstStyle/>
        <a:p>
          <a:endParaRPr lang="fi-FI"/>
        </a:p>
      </dgm:t>
    </dgm:pt>
    <dgm:pt modelId="{6B32BE22-791A-4B56-B30D-5044DAECA6ED}" type="pres">
      <dgm:prSet presAssocID="{E078E41A-F974-4F7C-90F3-720E91DEC16C}" presName="node" presStyleLbl="node1" presStyleIdx="0" presStyleCnt="3">
        <dgm:presLayoutVars>
          <dgm:bulletEnabled val="1"/>
        </dgm:presLayoutVars>
      </dgm:prSet>
      <dgm:spPr/>
      <dgm:t>
        <a:bodyPr/>
        <a:lstStyle/>
        <a:p>
          <a:endParaRPr lang="fi-FI"/>
        </a:p>
      </dgm:t>
    </dgm:pt>
    <dgm:pt modelId="{2A4D0645-155D-4391-945E-DE88821D814D}" type="pres">
      <dgm:prSet presAssocID="{E85027A0-7808-4399-9CD7-9433C3C1E668}" presName="parTrans" presStyleLbl="sibTrans2D1" presStyleIdx="1" presStyleCnt="3"/>
      <dgm:spPr/>
      <dgm:t>
        <a:bodyPr/>
        <a:lstStyle/>
        <a:p>
          <a:endParaRPr lang="fi-FI"/>
        </a:p>
      </dgm:t>
    </dgm:pt>
    <dgm:pt modelId="{8BAB95ED-4EAC-496F-8C59-EF32320F4B55}" type="pres">
      <dgm:prSet presAssocID="{E85027A0-7808-4399-9CD7-9433C3C1E668}" presName="connectorText" presStyleLbl="sibTrans2D1" presStyleIdx="1" presStyleCnt="3"/>
      <dgm:spPr/>
      <dgm:t>
        <a:bodyPr/>
        <a:lstStyle/>
        <a:p>
          <a:endParaRPr lang="fi-FI"/>
        </a:p>
      </dgm:t>
    </dgm:pt>
    <dgm:pt modelId="{A6DF64F7-35EA-442A-AC47-960A57BD82B1}" type="pres">
      <dgm:prSet presAssocID="{661501B8-E4E8-40E1-B2D9-7F5A86BFE42E}" presName="node" presStyleLbl="node1" presStyleIdx="1" presStyleCnt="3">
        <dgm:presLayoutVars>
          <dgm:bulletEnabled val="1"/>
        </dgm:presLayoutVars>
      </dgm:prSet>
      <dgm:spPr/>
      <dgm:t>
        <a:bodyPr/>
        <a:lstStyle/>
        <a:p>
          <a:endParaRPr lang="fi-FI"/>
        </a:p>
      </dgm:t>
    </dgm:pt>
    <dgm:pt modelId="{7033AD74-779C-4A56-B469-8FCAA8B1660B}" type="pres">
      <dgm:prSet presAssocID="{8846EBD9-AFAF-496C-B778-D7A427C00308}" presName="parTrans" presStyleLbl="sibTrans2D1" presStyleIdx="2" presStyleCnt="3"/>
      <dgm:spPr/>
      <dgm:t>
        <a:bodyPr/>
        <a:lstStyle/>
        <a:p>
          <a:endParaRPr lang="fi-FI"/>
        </a:p>
      </dgm:t>
    </dgm:pt>
    <dgm:pt modelId="{BD460300-B387-402E-8B3E-8F4EEB0E05C2}" type="pres">
      <dgm:prSet presAssocID="{8846EBD9-AFAF-496C-B778-D7A427C00308}" presName="connectorText" presStyleLbl="sibTrans2D1" presStyleIdx="2" presStyleCnt="3"/>
      <dgm:spPr/>
      <dgm:t>
        <a:bodyPr/>
        <a:lstStyle/>
        <a:p>
          <a:endParaRPr lang="fi-FI"/>
        </a:p>
      </dgm:t>
    </dgm:pt>
    <dgm:pt modelId="{617F10A5-8EBB-4824-8C5A-3C84DA2B4AD6}" type="pres">
      <dgm:prSet presAssocID="{15FD8C27-192E-4EDA-BFBE-FE84BB2AF74E}" presName="node" presStyleLbl="node1" presStyleIdx="2" presStyleCnt="3">
        <dgm:presLayoutVars>
          <dgm:bulletEnabled val="1"/>
        </dgm:presLayoutVars>
      </dgm:prSet>
      <dgm:spPr/>
      <dgm:t>
        <a:bodyPr/>
        <a:lstStyle/>
        <a:p>
          <a:endParaRPr lang="fi-FI"/>
        </a:p>
      </dgm:t>
    </dgm:pt>
  </dgm:ptLst>
  <dgm:cxnLst>
    <dgm:cxn modelId="{B81882F4-5EC3-45A1-843C-78E0EFD4333C}" srcId="{AA3DC7E3-3454-404E-BF60-39AA9E0ED251}" destId="{15FD8C27-192E-4EDA-BFBE-FE84BB2AF74E}" srcOrd="2" destOrd="0" parTransId="{8846EBD9-AFAF-496C-B778-D7A427C00308}" sibTransId="{ACB17AF6-A79B-4A23-A97B-52121C7030DE}"/>
    <dgm:cxn modelId="{874F2543-B935-4DDD-92D8-6DB75B9F0D2A}" type="presOf" srcId="{8846EBD9-AFAF-496C-B778-D7A427C00308}" destId="{BD460300-B387-402E-8B3E-8F4EEB0E05C2}" srcOrd="1" destOrd="0" presId="urn:microsoft.com/office/officeart/2005/8/layout/radial5"/>
    <dgm:cxn modelId="{1E83175B-80E8-420F-A60D-6931D53A5344}" srcId="{8AF48F15-99C0-471E-95B2-5BE6F6E82F69}" destId="{AA3DC7E3-3454-404E-BF60-39AA9E0ED251}" srcOrd="0" destOrd="0" parTransId="{7B3E5ABE-3F15-4844-B579-4A68D36A7EAD}" sibTransId="{C353EFEA-44CA-411F-94F5-8DEFB6401395}"/>
    <dgm:cxn modelId="{F168DE38-EC4A-459A-99A1-E3FF9081A1A8}" type="presOf" srcId="{661501B8-E4E8-40E1-B2D9-7F5A86BFE42E}" destId="{A6DF64F7-35EA-442A-AC47-960A57BD82B1}" srcOrd="0" destOrd="0" presId="urn:microsoft.com/office/officeart/2005/8/layout/radial5"/>
    <dgm:cxn modelId="{CBC94CAF-A6F7-4E39-86D1-02ACE425DEA9}" type="presOf" srcId="{AA3DC7E3-3454-404E-BF60-39AA9E0ED251}" destId="{F44924D9-2A98-4244-A74A-2073E149E9D3}" srcOrd="0" destOrd="0" presId="urn:microsoft.com/office/officeart/2005/8/layout/radial5"/>
    <dgm:cxn modelId="{DBA34BAC-B93D-4E65-A9B0-6284F5E74D86}" srcId="{AA3DC7E3-3454-404E-BF60-39AA9E0ED251}" destId="{661501B8-E4E8-40E1-B2D9-7F5A86BFE42E}" srcOrd="1" destOrd="0" parTransId="{E85027A0-7808-4399-9CD7-9433C3C1E668}" sibTransId="{B3D12D06-46F2-42BC-8D3B-0B8B6552AEFB}"/>
    <dgm:cxn modelId="{F1087B50-D53A-46CA-AC08-3A640EFA845B}" type="presOf" srcId="{15FD8C27-192E-4EDA-BFBE-FE84BB2AF74E}" destId="{617F10A5-8EBB-4824-8C5A-3C84DA2B4AD6}" srcOrd="0" destOrd="0" presId="urn:microsoft.com/office/officeart/2005/8/layout/radial5"/>
    <dgm:cxn modelId="{D144042F-92BB-46C7-B3B5-5375EE1A40F2}" srcId="{AA3DC7E3-3454-404E-BF60-39AA9E0ED251}" destId="{E078E41A-F974-4F7C-90F3-720E91DEC16C}" srcOrd="0" destOrd="0" parTransId="{BC1A7E4E-D192-437B-9146-99D711B0A06D}" sibTransId="{EE18CF20-623B-400A-A368-422A823C2C67}"/>
    <dgm:cxn modelId="{1A2454FC-62A2-4934-A50B-E3E73BCA818A}" type="presOf" srcId="{E85027A0-7808-4399-9CD7-9433C3C1E668}" destId="{2A4D0645-155D-4391-945E-DE88821D814D}" srcOrd="0" destOrd="0" presId="urn:microsoft.com/office/officeart/2005/8/layout/radial5"/>
    <dgm:cxn modelId="{C5EB3E69-D945-426A-8FA5-C1ECC8886758}" type="presOf" srcId="{BC1A7E4E-D192-437B-9146-99D711B0A06D}" destId="{FD7995E7-19CF-41F8-BFAD-F981F9E4BE68}" srcOrd="0" destOrd="0" presId="urn:microsoft.com/office/officeart/2005/8/layout/radial5"/>
    <dgm:cxn modelId="{CD8AF259-F69F-41B2-B6CB-484255AFB85B}" type="presOf" srcId="{BC1A7E4E-D192-437B-9146-99D711B0A06D}" destId="{F239AB0F-5AD5-4484-99A6-421B2CD71448}" srcOrd="1" destOrd="0" presId="urn:microsoft.com/office/officeart/2005/8/layout/radial5"/>
    <dgm:cxn modelId="{2B70326C-4869-44A0-B189-004C51092014}" type="presOf" srcId="{8846EBD9-AFAF-496C-B778-D7A427C00308}" destId="{7033AD74-779C-4A56-B469-8FCAA8B1660B}" srcOrd="0" destOrd="0" presId="urn:microsoft.com/office/officeart/2005/8/layout/radial5"/>
    <dgm:cxn modelId="{4F134B39-E416-4808-964E-EAA40BCBBA2A}" type="presOf" srcId="{8AF48F15-99C0-471E-95B2-5BE6F6E82F69}" destId="{AE37EDB0-BC65-4DC6-8C58-DC76054DCA9E}" srcOrd="0" destOrd="0" presId="urn:microsoft.com/office/officeart/2005/8/layout/radial5"/>
    <dgm:cxn modelId="{C8CE1A55-A242-487F-B2B1-870A7259EA18}" type="presOf" srcId="{E078E41A-F974-4F7C-90F3-720E91DEC16C}" destId="{6B32BE22-791A-4B56-B30D-5044DAECA6ED}" srcOrd="0" destOrd="0" presId="urn:microsoft.com/office/officeart/2005/8/layout/radial5"/>
    <dgm:cxn modelId="{D6A66EC0-E1DE-4BD4-B425-B8607BA89A16}" type="presOf" srcId="{E85027A0-7808-4399-9CD7-9433C3C1E668}" destId="{8BAB95ED-4EAC-496F-8C59-EF32320F4B55}" srcOrd="1" destOrd="0" presId="urn:microsoft.com/office/officeart/2005/8/layout/radial5"/>
    <dgm:cxn modelId="{3686AF59-78C5-4E76-8364-470BC1E5C83D}" type="presParOf" srcId="{AE37EDB0-BC65-4DC6-8C58-DC76054DCA9E}" destId="{F44924D9-2A98-4244-A74A-2073E149E9D3}" srcOrd="0" destOrd="0" presId="urn:microsoft.com/office/officeart/2005/8/layout/radial5"/>
    <dgm:cxn modelId="{B8D918D9-AE80-4ED2-8181-AD501338BF2A}" type="presParOf" srcId="{AE37EDB0-BC65-4DC6-8C58-DC76054DCA9E}" destId="{FD7995E7-19CF-41F8-BFAD-F981F9E4BE68}" srcOrd="1" destOrd="0" presId="urn:microsoft.com/office/officeart/2005/8/layout/radial5"/>
    <dgm:cxn modelId="{CD22FC40-3237-4612-BF41-CEB5CCF7C7B4}" type="presParOf" srcId="{FD7995E7-19CF-41F8-BFAD-F981F9E4BE68}" destId="{F239AB0F-5AD5-4484-99A6-421B2CD71448}" srcOrd="0" destOrd="0" presId="urn:microsoft.com/office/officeart/2005/8/layout/radial5"/>
    <dgm:cxn modelId="{170D919A-D1AD-464A-BA5C-4CAF81CBE95A}" type="presParOf" srcId="{AE37EDB0-BC65-4DC6-8C58-DC76054DCA9E}" destId="{6B32BE22-791A-4B56-B30D-5044DAECA6ED}" srcOrd="2" destOrd="0" presId="urn:microsoft.com/office/officeart/2005/8/layout/radial5"/>
    <dgm:cxn modelId="{63E932DA-825A-4DEB-B12C-DC2C37B14947}" type="presParOf" srcId="{AE37EDB0-BC65-4DC6-8C58-DC76054DCA9E}" destId="{2A4D0645-155D-4391-945E-DE88821D814D}" srcOrd="3" destOrd="0" presId="urn:microsoft.com/office/officeart/2005/8/layout/radial5"/>
    <dgm:cxn modelId="{A3D4FADA-3EA1-4B00-90C1-9725976456D1}" type="presParOf" srcId="{2A4D0645-155D-4391-945E-DE88821D814D}" destId="{8BAB95ED-4EAC-496F-8C59-EF32320F4B55}" srcOrd="0" destOrd="0" presId="urn:microsoft.com/office/officeart/2005/8/layout/radial5"/>
    <dgm:cxn modelId="{5ADBFBE9-2EC2-41B5-8448-FF4E47CDB369}" type="presParOf" srcId="{AE37EDB0-BC65-4DC6-8C58-DC76054DCA9E}" destId="{A6DF64F7-35EA-442A-AC47-960A57BD82B1}" srcOrd="4" destOrd="0" presId="urn:microsoft.com/office/officeart/2005/8/layout/radial5"/>
    <dgm:cxn modelId="{3E8FC0D1-3323-4385-874E-4E166760BB95}" type="presParOf" srcId="{AE37EDB0-BC65-4DC6-8C58-DC76054DCA9E}" destId="{7033AD74-779C-4A56-B469-8FCAA8B1660B}" srcOrd="5" destOrd="0" presId="urn:microsoft.com/office/officeart/2005/8/layout/radial5"/>
    <dgm:cxn modelId="{58E553B7-DDB5-4727-9504-CD83FF9A7627}" type="presParOf" srcId="{7033AD74-779C-4A56-B469-8FCAA8B1660B}" destId="{BD460300-B387-402E-8B3E-8F4EEB0E05C2}" srcOrd="0" destOrd="0" presId="urn:microsoft.com/office/officeart/2005/8/layout/radial5"/>
    <dgm:cxn modelId="{7D93E470-147C-46FD-9E54-31F942A599BE}" type="presParOf" srcId="{AE37EDB0-BC65-4DC6-8C58-DC76054DCA9E}" destId="{617F10A5-8EBB-4824-8C5A-3C84DA2B4AD6}" srcOrd="6"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452C35-711A-4628-9C03-BBD84EACB2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011CFBC3-50B5-4436-BCE4-7CB7550C6492}">
      <dgm:prSet phldrT="[Teksti]" custT="1">
        <dgm:style>
          <a:lnRef idx="1">
            <a:schemeClr val="dk1"/>
          </a:lnRef>
          <a:fillRef idx="2">
            <a:schemeClr val="dk1"/>
          </a:fillRef>
          <a:effectRef idx="1">
            <a:schemeClr val="dk1"/>
          </a:effectRef>
          <a:fontRef idx="minor">
            <a:schemeClr val="dk1"/>
          </a:fontRef>
        </dgm:style>
      </dgm:prSet>
      <dgm:spPr>
        <a:ln>
          <a:noFill/>
        </a:ln>
      </dgm:spPr>
      <dgm:t>
        <a:bodyPr/>
        <a:lstStyle/>
        <a:p>
          <a:r>
            <a:rPr lang="fi-FI" sz="1200" dirty="0" smtClean="0"/>
            <a:t>1. </a:t>
          </a:r>
          <a:r>
            <a:rPr lang="en-GB" sz="1200" dirty="0" smtClean="0"/>
            <a:t>COMPETITIVE ENVIRONMENT FOR BIOECONOMY</a:t>
          </a:r>
          <a:endParaRPr lang="fi-FI" sz="1200" dirty="0"/>
        </a:p>
      </dgm:t>
    </dgm:pt>
    <dgm:pt modelId="{3D152F19-645D-42BA-8650-CE6AE5FA3183}" type="parTrans" cxnId="{7FF81D8A-32F1-4A6A-9E97-2F3898E1BA86}">
      <dgm:prSet/>
      <dgm:spPr/>
      <dgm:t>
        <a:bodyPr/>
        <a:lstStyle/>
        <a:p>
          <a:endParaRPr lang="fi-FI"/>
        </a:p>
      </dgm:t>
    </dgm:pt>
    <dgm:pt modelId="{5D93D35A-1F50-43B3-A3EF-7F3A95378E0B}" type="sibTrans" cxnId="{7FF81D8A-32F1-4A6A-9E97-2F3898E1BA86}">
      <dgm:prSet/>
      <dgm:spPr/>
      <dgm:t>
        <a:bodyPr/>
        <a:lstStyle/>
        <a:p>
          <a:endParaRPr lang="fi-FI"/>
        </a:p>
      </dgm:t>
    </dgm:pt>
    <dgm:pt modelId="{2A949B3E-F4EF-43C7-997C-D7869104158B}">
      <dgm:prSet phldrT="[Teksti]" custT="1">
        <dgm:style>
          <a:lnRef idx="1">
            <a:schemeClr val="dk1"/>
          </a:lnRef>
          <a:fillRef idx="2">
            <a:schemeClr val="dk1"/>
          </a:fillRef>
          <a:effectRef idx="1">
            <a:schemeClr val="dk1"/>
          </a:effectRef>
          <a:fontRef idx="minor">
            <a:schemeClr val="dk1"/>
          </a:fontRef>
        </dgm:style>
      </dgm:prSet>
      <dgm:spPr>
        <a:ln>
          <a:noFill/>
        </a:ln>
      </dgm:spPr>
      <dgm:t>
        <a:bodyPr/>
        <a:lstStyle/>
        <a:p>
          <a:r>
            <a:rPr lang="en-GB" sz="1200" dirty="0" smtClean="0"/>
            <a:t>2. NEW BUSINESS FROM BIOECONOMY</a:t>
          </a:r>
          <a:endParaRPr lang="fi-FI" sz="1200" dirty="0"/>
        </a:p>
      </dgm:t>
    </dgm:pt>
    <dgm:pt modelId="{3B657C3B-B534-4212-A7BC-F6CE6FFB1B78}" type="parTrans" cxnId="{F3A9AA2F-D33C-422A-8891-77AD13533219}">
      <dgm:prSet/>
      <dgm:spPr/>
      <dgm:t>
        <a:bodyPr/>
        <a:lstStyle/>
        <a:p>
          <a:endParaRPr lang="fi-FI"/>
        </a:p>
      </dgm:t>
    </dgm:pt>
    <dgm:pt modelId="{E4588FF0-5A57-483A-A4D8-EBAE2DEA7382}" type="sibTrans" cxnId="{F3A9AA2F-D33C-422A-8891-77AD13533219}">
      <dgm:prSet/>
      <dgm:spPr/>
      <dgm:t>
        <a:bodyPr/>
        <a:lstStyle/>
        <a:p>
          <a:endParaRPr lang="fi-FI"/>
        </a:p>
      </dgm:t>
    </dgm:pt>
    <dgm:pt modelId="{1FC01509-3399-4770-8837-DF9A6773F75C}">
      <dgm:prSet phldrT="[Teksti]" custT="1">
        <dgm:style>
          <a:lnRef idx="1">
            <a:schemeClr val="dk1"/>
          </a:lnRef>
          <a:fillRef idx="2">
            <a:schemeClr val="dk1"/>
          </a:fillRef>
          <a:effectRef idx="1">
            <a:schemeClr val="dk1"/>
          </a:effectRef>
          <a:fontRef idx="minor">
            <a:schemeClr val="dk1"/>
          </a:fontRef>
        </dgm:style>
      </dgm:prSet>
      <dgm:spPr>
        <a:ln>
          <a:noFill/>
        </a:ln>
      </dgm:spPr>
      <dgm:t>
        <a:bodyPr/>
        <a:lstStyle/>
        <a:p>
          <a:r>
            <a:rPr lang="en-GB" sz="1200" dirty="0" smtClean="0"/>
            <a:t>3. STRONG KNOW-HOW BASE FOR BIOECONOMY</a:t>
          </a:r>
          <a:endParaRPr lang="fi-FI" sz="1200" dirty="0"/>
        </a:p>
      </dgm:t>
    </dgm:pt>
    <dgm:pt modelId="{52363C67-99B4-446D-8A30-F55FF9299B5D}" type="parTrans" cxnId="{A475D044-C74B-40D5-BC83-ECDE528F3D9C}">
      <dgm:prSet/>
      <dgm:spPr/>
      <dgm:t>
        <a:bodyPr/>
        <a:lstStyle/>
        <a:p>
          <a:endParaRPr lang="fi-FI"/>
        </a:p>
      </dgm:t>
    </dgm:pt>
    <dgm:pt modelId="{4BBF4A90-8996-4139-A605-089826DC4DFE}" type="sibTrans" cxnId="{A475D044-C74B-40D5-BC83-ECDE528F3D9C}">
      <dgm:prSet/>
      <dgm:spPr/>
      <dgm:t>
        <a:bodyPr/>
        <a:lstStyle/>
        <a:p>
          <a:endParaRPr lang="fi-FI"/>
        </a:p>
      </dgm:t>
    </dgm:pt>
    <dgm:pt modelId="{570B281E-1D7C-49DF-98CB-6737AC33AC42}">
      <dgm:prSet phldrT="[Teksti]" custT="1">
        <dgm:style>
          <a:lnRef idx="1">
            <a:schemeClr val="dk1"/>
          </a:lnRef>
          <a:fillRef idx="2">
            <a:schemeClr val="dk1"/>
          </a:fillRef>
          <a:effectRef idx="1">
            <a:schemeClr val="dk1"/>
          </a:effectRef>
          <a:fontRef idx="minor">
            <a:schemeClr val="dk1"/>
          </a:fontRef>
        </dgm:style>
      </dgm:prSet>
      <dgm:spPr>
        <a:ln>
          <a:noFill/>
        </a:ln>
      </dgm:spPr>
      <dgm:t>
        <a:bodyPr/>
        <a:lstStyle/>
        <a:p>
          <a:r>
            <a:rPr lang="en-GB" sz="1200" dirty="0" smtClean="0"/>
            <a:t>4. USABILITY AND SUSTAINABILITY OF BIOMASS</a:t>
          </a:r>
          <a:endParaRPr lang="fi-FI" sz="1200" dirty="0"/>
        </a:p>
      </dgm:t>
    </dgm:pt>
    <dgm:pt modelId="{F56F7CEE-83CE-4C41-8282-2AD02E1D84BA}" type="parTrans" cxnId="{5B9E3CD4-D25A-4524-ABBF-18F56B561101}">
      <dgm:prSet/>
      <dgm:spPr/>
      <dgm:t>
        <a:bodyPr/>
        <a:lstStyle/>
        <a:p>
          <a:endParaRPr lang="fi-FI"/>
        </a:p>
      </dgm:t>
    </dgm:pt>
    <dgm:pt modelId="{0C9BB42A-A097-4D8D-8252-C6A7C21BD03A}" type="sibTrans" cxnId="{5B9E3CD4-D25A-4524-ABBF-18F56B561101}">
      <dgm:prSet/>
      <dgm:spPr/>
      <dgm:t>
        <a:bodyPr/>
        <a:lstStyle/>
        <a:p>
          <a:endParaRPr lang="fi-FI"/>
        </a:p>
      </dgm:t>
    </dgm:pt>
    <dgm:pt modelId="{FB693A4C-D994-4FF6-AD76-0487160AA898}" type="pres">
      <dgm:prSet presAssocID="{C7452C35-711A-4628-9C03-BBD84EACB2F9}" presName="linear" presStyleCnt="0">
        <dgm:presLayoutVars>
          <dgm:animLvl val="lvl"/>
          <dgm:resizeHandles val="exact"/>
        </dgm:presLayoutVars>
      </dgm:prSet>
      <dgm:spPr/>
      <dgm:t>
        <a:bodyPr/>
        <a:lstStyle/>
        <a:p>
          <a:endParaRPr lang="fi-FI"/>
        </a:p>
      </dgm:t>
    </dgm:pt>
    <dgm:pt modelId="{AEB99002-77D1-45C1-9A8B-5013CD33A3BD}" type="pres">
      <dgm:prSet presAssocID="{011CFBC3-50B5-4436-BCE4-7CB7550C6492}" presName="parentText" presStyleLbl="node1" presStyleIdx="0" presStyleCnt="4">
        <dgm:presLayoutVars>
          <dgm:chMax val="0"/>
          <dgm:bulletEnabled val="1"/>
        </dgm:presLayoutVars>
      </dgm:prSet>
      <dgm:spPr/>
      <dgm:t>
        <a:bodyPr/>
        <a:lstStyle/>
        <a:p>
          <a:endParaRPr lang="fi-FI"/>
        </a:p>
      </dgm:t>
    </dgm:pt>
    <dgm:pt modelId="{D285C303-DBBC-4B3B-B85B-3EC7CDC0AE2E}" type="pres">
      <dgm:prSet presAssocID="{5D93D35A-1F50-43B3-A3EF-7F3A95378E0B}" presName="spacer" presStyleCnt="0"/>
      <dgm:spPr/>
    </dgm:pt>
    <dgm:pt modelId="{30F4FF04-990C-4F74-993C-3024A26D0FE4}" type="pres">
      <dgm:prSet presAssocID="{2A949B3E-F4EF-43C7-997C-D7869104158B}" presName="parentText" presStyleLbl="node1" presStyleIdx="1" presStyleCnt="4">
        <dgm:presLayoutVars>
          <dgm:chMax val="0"/>
          <dgm:bulletEnabled val="1"/>
        </dgm:presLayoutVars>
      </dgm:prSet>
      <dgm:spPr/>
      <dgm:t>
        <a:bodyPr/>
        <a:lstStyle/>
        <a:p>
          <a:endParaRPr lang="fi-FI"/>
        </a:p>
      </dgm:t>
    </dgm:pt>
    <dgm:pt modelId="{38A281E2-4215-484D-965B-D6C974722303}" type="pres">
      <dgm:prSet presAssocID="{E4588FF0-5A57-483A-A4D8-EBAE2DEA7382}" presName="spacer" presStyleCnt="0"/>
      <dgm:spPr/>
    </dgm:pt>
    <dgm:pt modelId="{FC7CF4D2-5860-436B-9DEC-1E5165C93DBE}" type="pres">
      <dgm:prSet presAssocID="{1FC01509-3399-4770-8837-DF9A6773F75C}" presName="parentText" presStyleLbl="node1" presStyleIdx="2" presStyleCnt="4">
        <dgm:presLayoutVars>
          <dgm:chMax val="0"/>
          <dgm:bulletEnabled val="1"/>
        </dgm:presLayoutVars>
      </dgm:prSet>
      <dgm:spPr/>
      <dgm:t>
        <a:bodyPr/>
        <a:lstStyle/>
        <a:p>
          <a:endParaRPr lang="fi-FI"/>
        </a:p>
      </dgm:t>
    </dgm:pt>
    <dgm:pt modelId="{2CB55624-69CF-41F1-BAA7-A3C73942C8A3}" type="pres">
      <dgm:prSet presAssocID="{4BBF4A90-8996-4139-A605-089826DC4DFE}" presName="spacer" presStyleCnt="0"/>
      <dgm:spPr/>
    </dgm:pt>
    <dgm:pt modelId="{DBB6091D-2DBA-4400-8AFE-5CE80F7B5358}" type="pres">
      <dgm:prSet presAssocID="{570B281E-1D7C-49DF-98CB-6737AC33AC42}" presName="parentText" presStyleLbl="node1" presStyleIdx="3" presStyleCnt="4">
        <dgm:presLayoutVars>
          <dgm:chMax val="0"/>
          <dgm:bulletEnabled val="1"/>
        </dgm:presLayoutVars>
      </dgm:prSet>
      <dgm:spPr/>
      <dgm:t>
        <a:bodyPr/>
        <a:lstStyle/>
        <a:p>
          <a:endParaRPr lang="fi-FI"/>
        </a:p>
      </dgm:t>
    </dgm:pt>
  </dgm:ptLst>
  <dgm:cxnLst>
    <dgm:cxn modelId="{0460C03E-6509-464F-9FFF-0D971A1F32C7}" type="presOf" srcId="{1FC01509-3399-4770-8837-DF9A6773F75C}" destId="{FC7CF4D2-5860-436B-9DEC-1E5165C93DBE}" srcOrd="0" destOrd="0" presId="urn:microsoft.com/office/officeart/2005/8/layout/vList2"/>
    <dgm:cxn modelId="{7139F58E-ED70-D149-836B-F954CED88C0B}" type="presOf" srcId="{570B281E-1D7C-49DF-98CB-6737AC33AC42}" destId="{DBB6091D-2DBA-4400-8AFE-5CE80F7B5358}" srcOrd="0" destOrd="0" presId="urn:microsoft.com/office/officeart/2005/8/layout/vList2"/>
    <dgm:cxn modelId="{B405FCBA-4456-3F4C-9705-F027D65C55B0}" type="presOf" srcId="{011CFBC3-50B5-4436-BCE4-7CB7550C6492}" destId="{AEB99002-77D1-45C1-9A8B-5013CD33A3BD}" srcOrd="0" destOrd="0" presId="urn:microsoft.com/office/officeart/2005/8/layout/vList2"/>
    <dgm:cxn modelId="{A475D044-C74B-40D5-BC83-ECDE528F3D9C}" srcId="{C7452C35-711A-4628-9C03-BBD84EACB2F9}" destId="{1FC01509-3399-4770-8837-DF9A6773F75C}" srcOrd="2" destOrd="0" parTransId="{52363C67-99B4-446D-8A30-F55FF9299B5D}" sibTransId="{4BBF4A90-8996-4139-A605-089826DC4DFE}"/>
    <dgm:cxn modelId="{CD7A0971-9F70-6D49-B536-DCBCB043FA3E}" type="presOf" srcId="{C7452C35-711A-4628-9C03-BBD84EACB2F9}" destId="{FB693A4C-D994-4FF6-AD76-0487160AA898}" srcOrd="0" destOrd="0" presId="urn:microsoft.com/office/officeart/2005/8/layout/vList2"/>
    <dgm:cxn modelId="{F3A9AA2F-D33C-422A-8891-77AD13533219}" srcId="{C7452C35-711A-4628-9C03-BBD84EACB2F9}" destId="{2A949B3E-F4EF-43C7-997C-D7869104158B}" srcOrd="1" destOrd="0" parTransId="{3B657C3B-B534-4212-A7BC-F6CE6FFB1B78}" sibTransId="{E4588FF0-5A57-483A-A4D8-EBAE2DEA7382}"/>
    <dgm:cxn modelId="{5B9E3CD4-D25A-4524-ABBF-18F56B561101}" srcId="{C7452C35-711A-4628-9C03-BBD84EACB2F9}" destId="{570B281E-1D7C-49DF-98CB-6737AC33AC42}" srcOrd="3" destOrd="0" parTransId="{F56F7CEE-83CE-4C41-8282-2AD02E1D84BA}" sibTransId="{0C9BB42A-A097-4D8D-8252-C6A7C21BD03A}"/>
    <dgm:cxn modelId="{02A63ED9-9D6E-2B46-81DB-2D56107648E5}" type="presOf" srcId="{2A949B3E-F4EF-43C7-997C-D7869104158B}" destId="{30F4FF04-990C-4F74-993C-3024A26D0FE4}" srcOrd="0" destOrd="0" presId="urn:microsoft.com/office/officeart/2005/8/layout/vList2"/>
    <dgm:cxn modelId="{7FF81D8A-32F1-4A6A-9E97-2F3898E1BA86}" srcId="{C7452C35-711A-4628-9C03-BBD84EACB2F9}" destId="{011CFBC3-50B5-4436-BCE4-7CB7550C6492}" srcOrd="0" destOrd="0" parTransId="{3D152F19-645D-42BA-8650-CE6AE5FA3183}" sibTransId="{5D93D35A-1F50-43B3-A3EF-7F3A95378E0B}"/>
    <dgm:cxn modelId="{025219A3-77D8-A64D-BB44-7D87C1A20072}" type="presParOf" srcId="{FB693A4C-D994-4FF6-AD76-0487160AA898}" destId="{AEB99002-77D1-45C1-9A8B-5013CD33A3BD}" srcOrd="0" destOrd="0" presId="urn:microsoft.com/office/officeart/2005/8/layout/vList2"/>
    <dgm:cxn modelId="{621BEFA2-BD0F-9C49-A9C3-9F1997063B1D}" type="presParOf" srcId="{FB693A4C-D994-4FF6-AD76-0487160AA898}" destId="{D285C303-DBBC-4B3B-B85B-3EC7CDC0AE2E}" srcOrd="1" destOrd="0" presId="urn:microsoft.com/office/officeart/2005/8/layout/vList2"/>
    <dgm:cxn modelId="{4C2E87E8-556A-8444-8053-1183D877078C}" type="presParOf" srcId="{FB693A4C-D994-4FF6-AD76-0487160AA898}" destId="{30F4FF04-990C-4F74-993C-3024A26D0FE4}" srcOrd="2" destOrd="0" presId="urn:microsoft.com/office/officeart/2005/8/layout/vList2"/>
    <dgm:cxn modelId="{3EFDA4F5-2CB5-E147-9F5D-6B7CA9A9BB5C}" type="presParOf" srcId="{FB693A4C-D994-4FF6-AD76-0487160AA898}" destId="{38A281E2-4215-484D-965B-D6C974722303}" srcOrd="3" destOrd="0" presId="urn:microsoft.com/office/officeart/2005/8/layout/vList2"/>
    <dgm:cxn modelId="{A4F150F2-B5A0-354C-97CB-032C7B210EA9}" type="presParOf" srcId="{FB693A4C-D994-4FF6-AD76-0487160AA898}" destId="{FC7CF4D2-5860-436B-9DEC-1E5165C93DBE}" srcOrd="4" destOrd="0" presId="urn:microsoft.com/office/officeart/2005/8/layout/vList2"/>
    <dgm:cxn modelId="{68BE14F2-9519-314E-B7AB-359E0D452E6A}" type="presParOf" srcId="{FB693A4C-D994-4FF6-AD76-0487160AA898}" destId="{2CB55624-69CF-41F1-BAA7-A3C73942C8A3}" srcOrd="5" destOrd="0" presId="urn:microsoft.com/office/officeart/2005/8/layout/vList2"/>
    <dgm:cxn modelId="{8D012324-284D-3243-938C-E30F4D2F127B}" type="presParOf" srcId="{FB693A4C-D994-4FF6-AD76-0487160AA898}" destId="{DBB6091D-2DBA-4400-8AFE-5CE80F7B5358}"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9FDF30-7D2D-4845-AC4B-AC61FC8D07D8}"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fi-FI"/>
        </a:p>
      </dgm:t>
    </dgm:pt>
    <dgm:pt modelId="{DEFD4017-8F12-A749-B47A-46163D384248}">
      <dgm:prSet phldrT="[Teksti]"/>
      <dgm:spPr>
        <a:solidFill>
          <a:srgbClr val="62BB46"/>
        </a:solidFill>
      </dgm:spPr>
      <dgm:t>
        <a:bodyPr/>
        <a:lstStyle/>
        <a:p>
          <a:r>
            <a:rPr lang="en-GB" dirty="0" smtClean="0"/>
            <a:t>Wood processing</a:t>
          </a:r>
          <a:endParaRPr lang="fi-FI" dirty="0"/>
        </a:p>
      </dgm:t>
    </dgm:pt>
    <dgm:pt modelId="{A0D96EDF-BC42-8948-A52D-68D7FE4440EE}" type="parTrans" cxnId="{29B73497-E69F-AE4E-B3CC-CACF66AAA92A}">
      <dgm:prSet/>
      <dgm:spPr/>
      <dgm:t>
        <a:bodyPr/>
        <a:lstStyle/>
        <a:p>
          <a:endParaRPr lang="fi-FI"/>
        </a:p>
      </dgm:t>
    </dgm:pt>
    <dgm:pt modelId="{5150DF8A-7974-554F-A0E1-3C9884E403EB}" type="sibTrans" cxnId="{29B73497-E69F-AE4E-B3CC-CACF66AAA92A}">
      <dgm:prSet/>
      <dgm:spPr/>
      <dgm:t>
        <a:bodyPr/>
        <a:lstStyle/>
        <a:p>
          <a:endParaRPr lang="fi-FI"/>
        </a:p>
      </dgm:t>
    </dgm:pt>
    <dgm:pt modelId="{9F1C83D3-ADA3-6247-90F9-6DB9FE2A5343}">
      <dgm:prSet phldrT="[Teksti]"/>
      <dgm:spPr>
        <a:solidFill>
          <a:srgbClr val="62BB46"/>
        </a:solidFill>
      </dgm:spPr>
      <dgm:t>
        <a:bodyPr/>
        <a:lstStyle/>
        <a:p>
          <a:r>
            <a:rPr lang="en-GB" dirty="0" smtClean="0"/>
            <a:t>Chemistry</a:t>
          </a:r>
          <a:endParaRPr lang="fi-FI" dirty="0"/>
        </a:p>
      </dgm:t>
    </dgm:pt>
    <dgm:pt modelId="{EE773E3D-44DF-AB46-B91F-E93499EBB8E5}" type="parTrans" cxnId="{D3D9956E-14B8-A84D-9E0D-94DF47AAB3F4}">
      <dgm:prSet/>
      <dgm:spPr/>
      <dgm:t>
        <a:bodyPr/>
        <a:lstStyle/>
        <a:p>
          <a:endParaRPr lang="fi-FI"/>
        </a:p>
      </dgm:t>
    </dgm:pt>
    <dgm:pt modelId="{EF58F81B-122C-AD4F-8072-C95F17775382}" type="sibTrans" cxnId="{D3D9956E-14B8-A84D-9E0D-94DF47AAB3F4}">
      <dgm:prSet/>
      <dgm:spPr/>
      <dgm:t>
        <a:bodyPr/>
        <a:lstStyle/>
        <a:p>
          <a:endParaRPr lang="fi-FI"/>
        </a:p>
      </dgm:t>
    </dgm:pt>
    <dgm:pt modelId="{0AD56C9F-BD1B-A64C-8013-0E6F286E6CE8}">
      <dgm:prSet phldrT="[Teksti]"/>
      <dgm:spPr>
        <a:solidFill>
          <a:srgbClr val="62BB46"/>
        </a:solidFill>
      </dgm:spPr>
      <dgm:t>
        <a:bodyPr/>
        <a:lstStyle/>
        <a:p>
          <a:r>
            <a:rPr lang="en-GB" dirty="0" smtClean="0"/>
            <a:t>Energy</a:t>
          </a:r>
          <a:endParaRPr lang="fi-FI" dirty="0"/>
        </a:p>
      </dgm:t>
    </dgm:pt>
    <dgm:pt modelId="{585EFE09-3D43-1D49-B2BA-94685BD334C6}" type="parTrans" cxnId="{A91AB5D1-1553-E940-A5E7-240399485907}">
      <dgm:prSet/>
      <dgm:spPr/>
      <dgm:t>
        <a:bodyPr/>
        <a:lstStyle/>
        <a:p>
          <a:endParaRPr lang="fi-FI"/>
        </a:p>
      </dgm:t>
    </dgm:pt>
    <dgm:pt modelId="{E1EE85ED-5F39-2B4E-8B94-9CE3518B06BF}" type="sibTrans" cxnId="{A91AB5D1-1553-E940-A5E7-240399485907}">
      <dgm:prSet/>
      <dgm:spPr/>
      <dgm:t>
        <a:bodyPr/>
        <a:lstStyle/>
        <a:p>
          <a:endParaRPr lang="fi-FI"/>
        </a:p>
      </dgm:t>
    </dgm:pt>
    <dgm:pt modelId="{8B1B12AB-4D63-9449-9586-D8D98F4FE532}">
      <dgm:prSet phldrT="[Teksti]"/>
      <dgm:spPr>
        <a:solidFill>
          <a:srgbClr val="62BB46"/>
        </a:solidFill>
      </dgm:spPr>
      <dgm:t>
        <a:bodyPr/>
        <a:lstStyle/>
        <a:p>
          <a:r>
            <a:rPr lang="en-GB" dirty="0" smtClean="0"/>
            <a:t>Construction</a:t>
          </a:r>
          <a:endParaRPr lang="fi-FI" dirty="0"/>
        </a:p>
      </dgm:t>
    </dgm:pt>
    <dgm:pt modelId="{482431A9-5095-2E4F-933C-9C3FF24FF2AD}" type="parTrans" cxnId="{4496ECD2-1562-3E4F-ADF3-360701A0563F}">
      <dgm:prSet/>
      <dgm:spPr/>
      <dgm:t>
        <a:bodyPr/>
        <a:lstStyle/>
        <a:p>
          <a:endParaRPr lang="fi-FI"/>
        </a:p>
      </dgm:t>
    </dgm:pt>
    <dgm:pt modelId="{8B771467-CBF5-1F45-8C36-34DCDE9AD630}" type="sibTrans" cxnId="{4496ECD2-1562-3E4F-ADF3-360701A0563F}">
      <dgm:prSet/>
      <dgm:spPr/>
      <dgm:t>
        <a:bodyPr/>
        <a:lstStyle/>
        <a:p>
          <a:endParaRPr lang="fi-FI"/>
        </a:p>
      </dgm:t>
    </dgm:pt>
    <dgm:pt modelId="{6AE3A923-8329-2E40-B224-C354F9D862B7}">
      <dgm:prSet phldrT="[Teksti]"/>
      <dgm:spPr>
        <a:solidFill>
          <a:srgbClr val="62BB46"/>
        </a:solidFill>
      </dgm:spPr>
      <dgm:t>
        <a:bodyPr/>
        <a:lstStyle/>
        <a:p>
          <a:r>
            <a:rPr lang="en-GB" dirty="0" smtClean="0"/>
            <a:t>Ecosystem services</a:t>
          </a:r>
          <a:endParaRPr lang="fi-FI" dirty="0"/>
        </a:p>
      </dgm:t>
    </dgm:pt>
    <dgm:pt modelId="{B5BD8365-BF77-CA4E-AD12-51590E40613C}" type="parTrans" cxnId="{301DF10F-1216-0442-890A-38B6C8AF6502}">
      <dgm:prSet/>
      <dgm:spPr/>
      <dgm:t>
        <a:bodyPr/>
        <a:lstStyle/>
        <a:p>
          <a:endParaRPr lang="fi-FI"/>
        </a:p>
      </dgm:t>
    </dgm:pt>
    <dgm:pt modelId="{652B0FD7-1A9E-4247-B0EB-465A4517D838}" type="sibTrans" cxnId="{301DF10F-1216-0442-890A-38B6C8AF6502}">
      <dgm:prSet/>
      <dgm:spPr/>
      <dgm:t>
        <a:bodyPr/>
        <a:lstStyle/>
        <a:p>
          <a:endParaRPr lang="fi-FI"/>
        </a:p>
      </dgm:t>
    </dgm:pt>
    <dgm:pt modelId="{20020CDC-5249-A748-8511-843DD3EF6931}">
      <dgm:prSet phldrT="[Teksti]"/>
      <dgm:spPr>
        <a:solidFill>
          <a:srgbClr val="62BB46"/>
        </a:solidFill>
      </dgm:spPr>
      <dgm:t>
        <a:bodyPr/>
        <a:lstStyle/>
        <a:p>
          <a:r>
            <a:rPr lang="fi-FI" dirty="0" smtClean="0"/>
            <a:t>Food</a:t>
          </a:r>
          <a:endParaRPr lang="fi-FI" dirty="0"/>
        </a:p>
      </dgm:t>
    </dgm:pt>
    <dgm:pt modelId="{6822DD29-9F00-6148-9F14-4B16D6C1DFBD}" type="parTrans" cxnId="{5D76EE1F-5772-5640-A8D2-B72B355FC555}">
      <dgm:prSet/>
      <dgm:spPr/>
      <dgm:t>
        <a:bodyPr/>
        <a:lstStyle/>
        <a:p>
          <a:endParaRPr lang="fi-FI"/>
        </a:p>
      </dgm:t>
    </dgm:pt>
    <dgm:pt modelId="{C37A874F-B606-3841-925B-CD1B046022FB}" type="sibTrans" cxnId="{5D76EE1F-5772-5640-A8D2-B72B355FC555}">
      <dgm:prSet/>
      <dgm:spPr/>
      <dgm:t>
        <a:bodyPr/>
        <a:lstStyle/>
        <a:p>
          <a:endParaRPr lang="fi-FI"/>
        </a:p>
      </dgm:t>
    </dgm:pt>
    <dgm:pt modelId="{CC7500E1-FD88-CB44-8395-2FCAEAA8F2A0}" type="pres">
      <dgm:prSet presAssocID="{229FDF30-7D2D-4845-AC4B-AC61FC8D07D8}" presName="Name0" presStyleCnt="0">
        <dgm:presLayoutVars>
          <dgm:chPref val="3"/>
          <dgm:dir/>
          <dgm:animLvl val="lvl"/>
          <dgm:resizeHandles/>
        </dgm:presLayoutVars>
      </dgm:prSet>
      <dgm:spPr/>
      <dgm:t>
        <a:bodyPr/>
        <a:lstStyle/>
        <a:p>
          <a:endParaRPr lang="fi-FI"/>
        </a:p>
      </dgm:t>
    </dgm:pt>
    <dgm:pt modelId="{18B143B4-1C2D-224E-AC7D-5C9048E47543}" type="pres">
      <dgm:prSet presAssocID="{DEFD4017-8F12-A749-B47A-46163D384248}" presName="horFlow" presStyleCnt="0"/>
      <dgm:spPr/>
    </dgm:pt>
    <dgm:pt modelId="{7A7FC696-9DBD-0246-AA85-E36953C8F460}" type="pres">
      <dgm:prSet presAssocID="{DEFD4017-8F12-A749-B47A-46163D384248}" presName="bigChev" presStyleLbl="node1" presStyleIdx="0" presStyleCnt="6" custScaleX="251842"/>
      <dgm:spPr/>
      <dgm:t>
        <a:bodyPr/>
        <a:lstStyle/>
        <a:p>
          <a:endParaRPr lang="fi-FI"/>
        </a:p>
      </dgm:t>
    </dgm:pt>
    <dgm:pt modelId="{75F07558-ADEB-A94E-9284-32886DC8E958}" type="pres">
      <dgm:prSet presAssocID="{DEFD4017-8F12-A749-B47A-46163D384248}" presName="vSp" presStyleCnt="0"/>
      <dgm:spPr/>
    </dgm:pt>
    <dgm:pt modelId="{EA705119-7B63-2440-BA57-C3D918F3E36E}" type="pres">
      <dgm:prSet presAssocID="{9F1C83D3-ADA3-6247-90F9-6DB9FE2A5343}" presName="horFlow" presStyleCnt="0"/>
      <dgm:spPr/>
    </dgm:pt>
    <dgm:pt modelId="{66FF5FF4-0AF3-C74A-A502-A15E42963556}" type="pres">
      <dgm:prSet presAssocID="{9F1C83D3-ADA3-6247-90F9-6DB9FE2A5343}" presName="bigChev" presStyleLbl="node1" presStyleIdx="1" presStyleCnt="6" custScaleX="251469"/>
      <dgm:spPr/>
      <dgm:t>
        <a:bodyPr/>
        <a:lstStyle/>
        <a:p>
          <a:endParaRPr lang="fi-FI"/>
        </a:p>
      </dgm:t>
    </dgm:pt>
    <dgm:pt modelId="{B134B997-AD95-6E49-8565-86ECEC59821D}" type="pres">
      <dgm:prSet presAssocID="{9F1C83D3-ADA3-6247-90F9-6DB9FE2A5343}" presName="vSp" presStyleCnt="0"/>
      <dgm:spPr/>
    </dgm:pt>
    <dgm:pt modelId="{CF401C2C-11F3-4C46-9BC6-CA890F2FD846}" type="pres">
      <dgm:prSet presAssocID="{0AD56C9F-BD1B-A64C-8013-0E6F286E6CE8}" presName="horFlow" presStyleCnt="0"/>
      <dgm:spPr/>
    </dgm:pt>
    <dgm:pt modelId="{852DC81F-3FA2-E047-9BAF-B772E7437C72}" type="pres">
      <dgm:prSet presAssocID="{0AD56C9F-BD1B-A64C-8013-0E6F286E6CE8}" presName="bigChev" presStyleLbl="node1" presStyleIdx="2" presStyleCnt="6" custScaleX="245765" custLinFactNeighborX="3039" custLinFactNeighborY="7000"/>
      <dgm:spPr/>
      <dgm:t>
        <a:bodyPr/>
        <a:lstStyle/>
        <a:p>
          <a:endParaRPr lang="fi-FI"/>
        </a:p>
      </dgm:t>
    </dgm:pt>
    <dgm:pt modelId="{F888CD58-E03D-C14F-B06F-0A60CF97CFDE}" type="pres">
      <dgm:prSet presAssocID="{0AD56C9F-BD1B-A64C-8013-0E6F286E6CE8}" presName="vSp" presStyleCnt="0"/>
      <dgm:spPr/>
    </dgm:pt>
    <dgm:pt modelId="{557694B4-939D-8745-8517-9B160C76CB87}" type="pres">
      <dgm:prSet presAssocID="{20020CDC-5249-A748-8511-843DD3EF6931}" presName="horFlow" presStyleCnt="0"/>
      <dgm:spPr/>
    </dgm:pt>
    <dgm:pt modelId="{773B67CF-76A5-3044-9B75-2147302B7C75}" type="pres">
      <dgm:prSet presAssocID="{20020CDC-5249-A748-8511-843DD3EF6931}" presName="bigChev" presStyleLbl="node1" presStyleIdx="3" presStyleCnt="6" custScaleX="247495"/>
      <dgm:spPr/>
      <dgm:t>
        <a:bodyPr/>
        <a:lstStyle/>
        <a:p>
          <a:endParaRPr lang="fi-FI"/>
        </a:p>
      </dgm:t>
    </dgm:pt>
    <dgm:pt modelId="{0A87F034-BB40-514A-9E68-EA1113D7E24F}" type="pres">
      <dgm:prSet presAssocID="{20020CDC-5249-A748-8511-843DD3EF6931}" presName="vSp" presStyleCnt="0"/>
      <dgm:spPr/>
    </dgm:pt>
    <dgm:pt modelId="{4C114E3E-28A9-9140-AF63-C7F99CFB78E9}" type="pres">
      <dgm:prSet presAssocID="{8B1B12AB-4D63-9449-9586-D8D98F4FE532}" presName="horFlow" presStyleCnt="0"/>
      <dgm:spPr/>
    </dgm:pt>
    <dgm:pt modelId="{9BC38C31-632A-F84E-A8AD-13DD9A4E43A4}" type="pres">
      <dgm:prSet presAssocID="{8B1B12AB-4D63-9449-9586-D8D98F4FE532}" presName="bigChev" presStyleLbl="node1" presStyleIdx="4" presStyleCnt="6" custScaleX="244907"/>
      <dgm:spPr/>
      <dgm:t>
        <a:bodyPr/>
        <a:lstStyle/>
        <a:p>
          <a:endParaRPr lang="fi-FI"/>
        </a:p>
      </dgm:t>
    </dgm:pt>
    <dgm:pt modelId="{2624A6CF-650B-7C40-9215-55ECAC7D863C}" type="pres">
      <dgm:prSet presAssocID="{8B1B12AB-4D63-9449-9586-D8D98F4FE532}" presName="vSp" presStyleCnt="0"/>
      <dgm:spPr/>
    </dgm:pt>
    <dgm:pt modelId="{1ADB63E9-5FEC-C542-B469-97F722076184}" type="pres">
      <dgm:prSet presAssocID="{6AE3A923-8329-2E40-B224-C354F9D862B7}" presName="horFlow" presStyleCnt="0"/>
      <dgm:spPr/>
    </dgm:pt>
    <dgm:pt modelId="{087E2A8C-7A56-0349-9A1B-6D9A4B5D044D}" type="pres">
      <dgm:prSet presAssocID="{6AE3A923-8329-2E40-B224-C354F9D862B7}" presName="bigChev" presStyleLbl="node1" presStyleIdx="5" presStyleCnt="6" custScaleX="249465"/>
      <dgm:spPr/>
      <dgm:t>
        <a:bodyPr/>
        <a:lstStyle/>
        <a:p>
          <a:endParaRPr lang="fi-FI"/>
        </a:p>
      </dgm:t>
    </dgm:pt>
  </dgm:ptLst>
  <dgm:cxnLst>
    <dgm:cxn modelId="{29A84E0A-A5A3-B547-8826-DBD8A40DCC69}" type="presOf" srcId="{9F1C83D3-ADA3-6247-90F9-6DB9FE2A5343}" destId="{66FF5FF4-0AF3-C74A-A502-A15E42963556}" srcOrd="0" destOrd="0" presId="urn:microsoft.com/office/officeart/2005/8/layout/lProcess3"/>
    <dgm:cxn modelId="{4496ECD2-1562-3E4F-ADF3-360701A0563F}" srcId="{229FDF30-7D2D-4845-AC4B-AC61FC8D07D8}" destId="{8B1B12AB-4D63-9449-9586-D8D98F4FE532}" srcOrd="4" destOrd="0" parTransId="{482431A9-5095-2E4F-933C-9C3FF24FF2AD}" sibTransId="{8B771467-CBF5-1F45-8C36-34DCDE9AD630}"/>
    <dgm:cxn modelId="{B6FBEB94-D737-6D40-8DDB-9F1EA0002B59}" type="presOf" srcId="{20020CDC-5249-A748-8511-843DD3EF6931}" destId="{773B67CF-76A5-3044-9B75-2147302B7C75}" srcOrd="0" destOrd="0" presId="urn:microsoft.com/office/officeart/2005/8/layout/lProcess3"/>
    <dgm:cxn modelId="{B1E3F8A7-CB68-5C4C-9FD3-A794F20E061D}" type="presOf" srcId="{8B1B12AB-4D63-9449-9586-D8D98F4FE532}" destId="{9BC38C31-632A-F84E-A8AD-13DD9A4E43A4}" srcOrd="0" destOrd="0" presId="urn:microsoft.com/office/officeart/2005/8/layout/lProcess3"/>
    <dgm:cxn modelId="{B4B00DED-354C-DD42-B8B5-B3E16D208D8A}" type="presOf" srcId="{6AE3A923-8329-2E40-B224-C354F9D862B7}" destId="{087E2A8C-7A56-0349-9A1B-6D9A4B5D044D}" srcOrd="0" destOrd="0" presId="urn:microsoft.com/office/officeart/2005/8/layout/lProcess3"/>
    <dgm:cxn modelId="{A91AB5D1-1553-E940-A5E7-240399485907}" srcId="{229FDF30-7D2D-4845-AC4B-AC61FC8D07D8}" destId="{0AD56C9F-BD1B-A64C-8013-0E6F286E6CE8}" srcOrd="2" destOrd="0" parTransId="{585EFE09-3D43-1D49-B2BA-94685BD334C6}" sibTransId="{E1EE85ED-5F39-2B4E-8B94-9CE3518B06BF}"/>
    <dgm:cxn modelId="{301DF10F-1216-0442-890A-38B6C8AF6502}" srcId="{229FDF30-7D2D-4845-AC4B-AC61FC8D07D8}" destId="{6AE3A923-8329-2E40-B224-C354F9D862B7}" srcOrd="5" destOrd="0" parTransId="{B5BD8365-BF77-CA4E-AD12-51590E40613C}" sibTransId="{652B0FD7-1A9E-4247-B0EB-465A4517D838}"/>
    <dgm:cxn modelId="{D3D9956E-14B8-A84D-9E0D-94DF47AAB3F4}" srcId="{229FDF30-7D2D-4845-AC4B-AC61FC8D07D8}" destId="{9F1C83D3-ADA3-6247-90F9-6DB9FE2A5343}" srcOrd="1" destOrd="0" parTransId="{EE773E3D-44DF-AB46-B91F-E93499EBB8E5}" sibTransId="{EF58F81B-122C-AD4F-8072-C95F17775382}"/>
    <dgm:cxn modelId="{FFB35003-1285-AC4F-9B4A-CC63D90199BC}" type="presOf" srcId="{229FDF30-7D2D-4845-AC4B-AC61FC8D07D8}" destId="{CC7500E1-FD88-CB44-8395-2FCAEAA8F2A0}" srcOrd="0" destOrd="0" presId="urn:microsoft.com/office/officeart/2005/8/layout/lProcess3"/>
    <dgm:cxn modelId="{29B73497-E69F-AE4E-B3CC-CACF66AAA92A}" srcId="{229FDF30-7D2D-4845-AC4B-AC61FC8D07D8}" destId="{DEFD4017-8F12-A749-B47A-46163D384248}" srcOrd="0" destOrd="0" parTransId="{A0D96EDF-BC42-8948-A52D-68D7FE4440EE}" sibTransId="{5150DF8A-7974-554F-A0E1-3C9884E403EB}"/>
    <dgm:cxn modelId="{97CC8362-9A0F-2645-8BD2-AD83C62B7195}" type="presOf" srcId="{0AD56C9F-BD1B-A64C-8013-0E6F286E6CE8}" destId="{852DC81F-3FA2-E047-9BAF-B772E7437C72}" srcOrd="0" destOrd="0" presId="urn:microsoft.com/office/officeart/2005/8/layout/lProcess3"/>
    <dgm:cxn modelId="{B2BAE242-CF48-F840-855E-6A07B2E795CA}" type="presOf" srcId="{DEFD4017-8F12-A749-B47A-46163D384248}" destId="{7A7FC696-9DBD-0246-AA85-E36953C8F460}" srcOrd="0" destOrd="0" presId="urn:microsoft.com/office/officeart/2005/8/layout/lProcess3"/>
    <dgm:cxn modelId="{5D76EE1F-5772-5640-A8D2-B72B355FC555}" srcId="{229FDF30-7D2D-4845-AC4B-AC61FC8D07D8}" destId="{20020CDC-5249-A748-8511-843DD3EF6931}" srcOrd="3" destOrd="0" parTransId="{6822DD29-9F00-6148-9F14-4B16D6C1DFBD}" sibTransId="{C37A874F-B606-3841-925B-CD1B046022FB}"/>
    <dgm:cxn modelId="{1EFE5006-0716-4548-94C9-9E9F2614EF38}" type="presParOf" srcId="{CC7500E1-FD88-CB44-8395-2FCAEAA8F2A0}" destId="{18B143B4-1C2D-224E-AC7D-5C9048E47543}" srcOrd="0" destOrd="0" presId="urn:microsoft.com/office/officeart/2005/8/layout/lProcess3"/>
    <dgm:cxn modelId="{421335C4-8FBD-444D-A407-E6C3A5B831A7}" type="presParOf" srcId="{18B143B4-1C2D-224E-AC7D-5C9048E47543}" destId="{7A7FC696-9DBD-0246-AA85-E36953C8F460}" srcOrd="0" destOrd="0" presId="urn:microsoft.com/office/officeart/2005/8/layout/lProcess3"/>
    <dgm:cxn modelId="{EF4A3CDC-1844-5A43-9CDD-D0547D8F7EB0}" type="presParOf" srcId="{CC7500E1-FD88-CB44-8395-2FCAEAA8F2A0}" destId="{75F07558-ADEB-A94E-9284-32886DC8E958}" srcOrd="1" destOrd="0" presId="urn:microsoft.com/office/officeart/2005/8/layout/lProcess3"/>
    <dgm:cxn modelId="{8A5E6CFF-0C7C-164A-9A40-6D3B025F62FC}" type="presParOf" srcId="{CC7500E1-FD88-CB44-8395-2FCAEAA8F2A0}" destId="{EA705119-7B63-2440-BA57-C3D918F3E36E}" srcOrd="2" destOrd="0" presId="urn:microsoft.com/office/officeart/2005/8/layout/lProcess3"/>
    <dgm:cxn modelId="{23DD2913-96A0-9A42-A8C3-B15A41188C24}" type="presParOf" srcId="{EA705119-7B63-2440-BA57-C3D918F3E36E}" destId="{66FF5FF4-0AF3-C74A-A502-A15E42963556}" srcOrd="0" destOrd="0" presId="urn:microsoft.com/office/officeart/2005/8/layout/lProcess3"/>
    <dgm:cxn modelId="{CF48D37D-EFA9-DF4D-8372-2F94629A79AC}" type="presParOf" srcId="{CC7500E1-FD88-CB44-8395-2FCAEAA8F2A0}" destId="{B134B997-AD95-6E49-8565-86ECEC59821D}" srcOrd="3" destOrd="0" presId="urn:microsoft.com/office/officeart/2005/8/layout/lProcess3"/>
    <dgm:cxn modelId="{A613498F-8589-074A-ABEB-4EAC861EE964}" type="presParOf" srcId="{CC7500E1-FD88-CB44-8395-2FCAEAA8F2A0}" destId="{CF401C2C-11F3-4C46-9BC6-CA890F2FD846}" srcOrd="4" destOrd="0" presId="urn:microsoft.com/office/officeart/2005/8/layout/lProcess3"/>
    <dgm:cxn modelId="{43C0F0C6-8167-3B42-85E5-470DEDD5CE02}" type="presParOf" srcId="{CF401C2C-11F3-4C46-9BC6-CA890F2FD846}" destId="{852DC81F-3FA2-E047-9BAF-B772E7437C72}" srcOrd="0" destOrd="0" presId="urn:microsoft.com/office/officeart/2005/8/layout/lProcess3"/>
    <dgm:cxn modelId="{5195DADD-1B71-184C-B3D8-5B81DEDDC9E7}" type="presParOf" srcId="{CC7500E1-FD88-CB44-8395-2FCAEAA8F2A0}" destId="{F888CD58-E03D-C14F-B06F-0A60CF97CFDE}" srcOrd="5" destOrd="0" presId="urn:microsoft.com/office/officeart/2005/8/layout/lProcess3"/>
    <dgm:cxn modelId="{2DDDA231-1366-574C-8984-6D224EE996F4}" type="presParOf" srcId="{CC7500E1-FD88-CB44-8395-2FCAEAA8F2A0}" destId="{557694B4-939D-8745-8517-9B160C76CB87}" srcOrd="6" destOrd="0" presId="urn:microsoft.com/office/officeart/2005/8/layout/lProcess3"/>
    <dgm:cxn modelId="{334AA5C0-0ADE-8343-ACB5-8AC119561599}" type="presParOf" srcId="{557694B4-939D-8745-8517-9B160C76CB87}" destId="{773B67CF-76A5-3044-9B75-2147302B7C75}" srcOrd="0" destOrd="0" presId="urn:microsoft.com/office/officeart/2005/8/layout/lProcess3"/>
    <dgm:cxn modelId="{6135F909-4FD5-934C-9817-47164A3ECBD1}" type="presParOf" srcId="{CC7500E1-FD88-CB44-8395-2FCAEAA8F2A0}" destId="{0A87F034-BB40-514A-9E68-EA1113D7E24F}" srcOrd="7" destOrd="0" presId="urn:microsoft.com/office/officeart/2005/8/layout/lProcess3"/>
    <dgm:cxn modelId="{6094C2E8-4EA2-7746-A921-92237BF40F6C}" type="presParOf" srcId="{CC7500E1-FD88-CB44-8395-2FCAEAA8F2A0}" destId="{4C114E3E-28A9-9140-AF63-C7F99CFB78E9}" srcOrd="8" destOrd="0" presId="urn:microsoft.com/office/officeart/2005/8/layout/lProcess3"/>
    <dgm:cxn modelId="{EEEB2067-95FB-144A-B2FD-00885DEE654C}" type="presParOf" srcId="{4C114E3E-28A9-9140-AF63-C7F99CFB78E9}" destId="{9BC38C31-632A-F84E-A8AD-13DD9A4E43A4}" srcOrd="0" destOrd="0" presId="urn:microsoft.com/office/officeart/2005/8/layout/lProcess3"/>
    <dgm:cxn modelId="{3B9EA8B0-2853-694A-B2E5-1352AECE370D}" type="presParOf" srcId="{CC7500E1-FD88-CB44-8395-2FCAEAA8F2A0}" destId="{2624A6CF-650B-7C40-9215-55ECAC7D863C}" srcOrd="9" destOrd="0" presId="urn:microsoft.com/office/officeart/2005/8/layout/lProcess3"/>
    <dgm:cxn modelId="{80DCDF14-B418-2845-8585-3B727DBF4C2C}" type="presParOf" srcId="{CC7500E1-FD88-CB44-8395-2FCAEAA8F2A0}" destId="{1ADB63E9-5FEC-C542-B469-97F722076184}" srcOrd="10" destOrd="0" presId="urn:microsoft.com/office/officeart/2005/8/layout/lProcess3"/>
    <dgm:cxn modelId="{96D8BF2A-2C41-7641-B711-F8404C5AFD0C}" type="presParOf" srcId="{1ADB63E9-5FEC-C542-B469-97F722076184}" destId="{087E2A8C-7A56-0349-9A1B-6D9A4B5D044D}"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DA695-1E4F-4040-BD52-604D8BE482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29CB8F33-A1D3-4733-BCE2-77BB985727F0}">
      <dgm:prSet/>
      <dgm:spPr>
        <a:solidFill>
          <a:schemeClr val="bg1"/>
        </a:solidFill>
      </dgm:spPr>
      <dgm:t>
        <a:bodyPr/>
        <a:lstStyle/>
        <a:p>
          <a:pPr rtl="0"/>
          <a:r>
            <a:rPr kumimoji="0" lang="fi-FI" b="1" i="0" u="none" strike="noStrike" cap="none" spc="0" normalizeH="0" baseline="0" noProof="0" dirty="0" err="1" smtClean="0">
              <a:ln>
                <a:noFill/>
              </a:ln>
              <a:solidFill>
                <a:srgbClr val="62BB46"/>
              </a:solidFill>
              <a:effectLst/>
              <a:uLnTx/>
              <a:uFillTx/>
              <a:latin typeface="+mn-lt"/>
              <a:ea typeface="+mn-ea"/>
              <a:cs typeface="+mn-cs"/>
            </a:rPr>
            <a:t>Bioeconomy</a:t>
          </a:r>
          <a:r>
            <a:rPr lang="fi-FI" b="1" i="0" baseline="0" dirty="0" smtClean="0">
              <a:solidFill>
                <a:srgbClr val="62BB46"/>
              </a:solidFill>
            </a:rPr>
            <a:t>:</a:t>
          </a:r>
          <a:endParaRPr lang="fi-FI" dirty="0">
            <a:solidFill>
              <a:srgbClr val="62BB46"/>
            </a:solidFill>
          </a:endParaRPr>
        </a:p>
      </dgm:t>
    </dgm:pt>
    <dgm:pt modelId="{941383D4-B9FA-4C07-87F2-E59F66352C63}" type="parTrans" cxnId="{8A377920-1733-4E68-A19E-764F78083B9C}">
      <dgm:prSet/>
      <dgm:spPr/>
      <dgm:t>
        <a:bodyPr/>
        <a:lstStyle/>
        <a:p>
          <a:endParaRPr lang="fi-FI"/>
        </a:p>
      </dgm:t>
    </dgm:pt>
    <dgm:pt modelId="{79A44C2D-F6BA-4B48-AF2F-DD8CBEF4C95D}" type="sibTrans" cxnId="{8A377920-1733-4E68-A19E-764F78083B9C}">
      <dgm:prSet/>
      <dgm:spPr/>
      <dgm:t>
        <a:bodyPr/>
        <a:lstStyle/>
        <a:p>
          <a:endParaRPr lang="fi-FI"/>
        </a:p>
      </dgm:t>
    </dgm:pt>
    <dgm:pt modelId="{D4E58223-C6E6-4B3C-A11C-EABFAFAF35FB}">
      <dgm:prSet/>
      <dgm:spPr/>
      <dgm:t>
        <a:bodyPr/>
        <a:lstStyle/>
        <a:p>
          <a:pPr rtl="0"/>
          <a:r>
            <a:rPr lang="en-GB" dirty="0" smtClean="0">
              <a:solidFill>
                <a:schemeClr val="tx1"/>
              </a:solidFill>
            </a:rPr>
            <a:t>decrease dependency on fossil raw materials </a:t>
          </a:r>
          <a:endParaRPr lang="fi-FI" dirty="0">
            <a:solidFill>
              <a:schemeClr val="tx1"/>
            </a:solidFill>
          </a:endParaRPr>
        </a:p>
      </dgm:t>
    </dgm:pt>
    <dgm:pt modelId="{435C4DEF-9BC5-4020-8CC8-912F413320B7}">
      <dgm:prSet/>
      <dgm:spPr>
        <a:solidFill>
          <a:schemeClr val="bg1"/>
        </a:solidFill>
      </dgm:spPr>
      <dgm:t>
        <a:bodyPr/>
        <a:lstStyle/>
        <a:p>
          <a:pPr rtl="0"/>
          <a:r>
            <a:rPr lang="fi-FI" b="1" i="0" baseline="0" dirty="0" err="1" smtClean="0">
              <a:solidFill>
                <a:srgbClr val="62BB46"/>
              </a:solidFill>
            </a:rPr>
            <a:t>Aims</a:t>
          </a:r>
          <a:r>
            <a:rPr lang="fi-FI" b="1" i="0" baseline="0" dirty="0" smtClean="0">
              <a:solidFill>
                <a:srgbClr val="62BB46"/>
              </a:solidFill>
            </a:rPr>
            <a:t>:</a:t>
          </a:r>
          <a:endParaRPr lang="fi-FI" dirty="0">
            <a:solidFill>
              <a:srgbClr val="62BB46"/>
            </a:solidFill>
          </a:endParaRPr>
        </a:p>
      </dgm:t>
    </dgm:pt>
    <dgm:pt modelId="{5E052BDE-0917-49D0-B6AF-070624DC4F86}" type="sibTrans" cxnId="{F1CD36EA-8A1E-45B2-BE6F-07D4E0AAD3D7}">
      <dgm:prSet/>
      <dgm:spPr/>
      <dgm:t>
        <a:bodyPr/>
        <a:lstStyle/>
        <a:p>
          <a:endParaRPr lang="fi-FI"/>
        </a:p>
      </dgm:t>
    </dgm:pt>
    <dgm:pt modelId="{D2A3AE4B-DAF8-4E71-BC3D-5BFEA565809D}" type="parTrans" cxnId="{F1CD36EA-8A1E-45B2-BE6F-07D4E0AAD3D7}">
      <dgm:prSet/>
      <dgm:spPr/>
      <dgm:t>
        <a:bodyPr/>
        <a:lstStyle/>
        <a:p>
          <a:endParaRPr lang="fi-FI"/>
        </a:p>
      </dgm:t>
    </dgm:pt>
    <dgm:pt modelId="{75829FD4-303E-463C-B8A3-0E508BC77DA6}" type="sibTrans" cxnId="{EE40103F-D595-4D91-A899-D15B3C6D5D3B}">
      <dgm:prSet/>
      <dgm:spPr/>
      <dgm:t>
        <a:bodyPr/>
        <a:lstStyle/>
        <a:p>
          <a:endParaRPr lang="fi-FI"/>
        </a:p>
      </dgm:t>
    </dgm:pt>
    <dgm:pt modelId="{C5FA3843-C515-4644-9022-8DD329F18EA1}" type="parTrans" cxnId="{EE40103F-D595-4D91-A899-D15B3C6D5D3B}">
      <dgm:prSet/>
      <dgm:spPr/>
      <dgm:t>
        <a:bodyPr/>
        <a:lstStyle/>
        <a:p>
          <a:endParaRPr lang="fi-FI"/>
        </a:p>
      </dgm:t>
    </dgm:pt>
    <dgm:pt modelId="{D8C24267-E011-4BEE-A5F8-EF31551C68D2}">
      <dgm:prSet/>
      <dgm:spPr/>
      <dgm:t>
        <a:bodyPr/>
        <a:lstStyle/>
        <a:p>
          <a:pPr rtl="0"/>
          <a:r>
            <a:rPr lang="en-GB" dirty="0" smtClean="0">
              <a:solidFill>
                <a:schemeClr val="tx1"/>
              </a:solidFill>
            </a:rPr>
            <a:t>Sustainably uses biological natural resources to produce goods, energy, food and services</a:t>
          </a:r>
          <a:endParaRPr lang="fi-FI" b="0" i="0" baseline="0" dirty="0">
            <a:solidFill>
              <a:schemeClr val="tx1"/>
            </a:solidFill>
          </a:endParaRPr>
        </a:p>
      </dgm:t>
    </dgm:pt>
    <dgm:pt modelId="{13AB33F7-B3AE-44CE-BE41-5F4AD6DC232D}" type="sibTrans" cxnId="{E41E2E53-E42E-4315-89B9-BA29E0CEB0D1}">
      <dgm:prSet/>
      <dgm:spPr/>
      <dgm:t>
        <a:bodyPr/>
        <a:lstStyle/>
        <a:p>
          <a:endParaRPr lang="fi-FI"/>
        </a:p>
      </dgm:t>
    </dgm:pt>
    <dgm:pt modelId="{34FB5ECC-A98F-4694-939F-1FEF23E67475}" type="parTrans" cxnId="{E41E2E53-E42E-4315-89B9-BA29E0CEB0D1}">
      <dgm:prSet/>
      <dgm:spPr/>
      <dgm:t>
        <a:bodyPr/>
        <a:lstStyle/>
        <a:p>
          <a:endParaRPr lang="fi-FI"/>
        </a:p>
      </dgm:t>
    </dgm:pt>
    <dgm:pt modelId="{F0841A29-C199-4349-B2DE-88737997EDFC}">
      <dgm:prSet/>
      <dgm:spPr/>
      <dgm:t>
        <a:bodyPr/>
        <a:lstStyle/>
        <a:p>
          <a:r>
            <a:rPr lang="en-GB" dirty="0" smtClean="0">
              <a:solidFill>
                <a:schemeClr val="tx1"/>
              </a:solidFill>
            </a:rPr>
            <a:t>prevent deprivation of ecosystems </a:t>
          </a:r>
        </a:p>
      </dgm:t>
    </dgm:pt>
    <dgm:pt modelId="{7730A905-5935-4226-A1E6-96E875F0CF62}" type="parTrans" cxnId="{7D27D8EE-01FF-4FB3-8032-DC07F1DFF495}">
      <dgm:prSet/>
      <dgm:spPr/>
      <dgm:t>
        <a:bodyPr/>
        <a:lstStyle/>
        <a:p>
          <a:endParaRPr lang="fi-FI"/>
        </a:p>
      </dgm:t>
    </dgm:pt>
    <dgm:pt modelId="{6BEFBFF2-2189-4418-B487-654F992D4A90}" type="sibTrans" cxnId="{7D27D8EE-01FF-4FB3-8032-DC07F1DFF495}">
      <dgm:prSet/>
      <dgm:spPr/>
      <dgm:t>
        <a:bodyPr/>
        <a:lstStyle/>
        <a:p>
          <a:endParaRPr lang="fi-FI"/>
        </a:p>
      </dgm:t>
    </dgm:pt>
    <dgm:pt modelId="{435874E0-E8DE-42CB-B742-48CE872A59EC}">
      <dgm:prSet/>
      <dgm:spPr/>
      <dgm:t>
        <a:bodyPr/>
        <a:lstStyle/>
        <a:p>
          <a:r>
            <a:rPr lang="en-GB" dirty="0" smtClean="0">
              <a:solidFill>
                <a:schemeClr val="tx1"/>
              </a:solidFill>
            </a:rPr>
            <a:t>promote economic development and create new jobs</a:t>
          </a:r>
          <a:endParaRPr lang="fi-FI" dirty="0" smtClean="0">
            <a:solidFill>
              <a:schemeClr val="tx1"/>
            </a:solidFill>
          </a:endParaRPr>
        </a:p>
      </dgm:t>
    </dgm:pt>
    <dgm:pt modelId="{0982CA80-861E-4268-BA28-DCA87A7F2406}" type="parTrans" cxnId="{E16FFE57-0774-4915-A563-0B98BF902C91}">
      <dgm:prSet/>
      <dgm:spPr/>
      <dgm:t>
        <a:bodyPr/>
        <a:lstStyle/>
        <a:p>
          <a:endParaRPr lang="fi-FI"/>
        </a:p>
      </dgm:t>
    </dgm:pt>
    <dgm:pt modelId="{1A2B832B-3384-4AC4-8FEA-1692FCFD81CA}" type="sibTrans" cxnId="{E16FFE57-0774-4915-A563-0B98BF902C91}">
      <dgm:prSet/>
      <dgm:spPr/>
      <dgm:t>
        <a:bodyPr/>
        <a:lstStyle/>
        <a:p>
          <a:endParaRPr lang="fi-FI"/>
        </a:p>
      </dgm:t>
    </dgm:pt>
    <dgm:pt modelId="{218E06E2-8265-4A79-95CE-12E922BE1D6D}" type="pres">
      <dgm:prSet presAssocID="{635DA695-1E4F-4040-BD52-604D8BE48272}" presName="linear" presStyleCnt="0">
        <dgm:presLayoutVars>
          <dgm:animLvl val="lvl"/>
          <dgm:resizeHandles val="exact"/>
        </dgm:presLayoutVars>
      </dgm:prSet>
      <dgm:spPr/>
      <dgm:t>
        <a:bodyPr/>
        <a:lstStyle/>
        <a:p>
          <a:endParaRPr lang="fi-FI"/>
        </a:p>
      </dgm:t>
    </dgm:pt>
    <dgm:pt modelId="{24008E99-EFE2-484C-901E-C7B9D03D014C}" type="pres">
      <dgm:prSet presAssocID="{29CB8F33-A1D3-4733-BCE2-77BB985727F0}" presName="parentText" presStyleLbl="node1" presStyleIdx="0" presStyleCnt="2">
        <dgm:presLayoutVars>
          <dgm:chMax val="0"/>
          <dgm:bulletEnabled val="1"/>
        </dgm:presLayoutVars>
      </dgm:prSet>
      <dgm:spPr/>
      <dgm:t>
        <a:bodyPr/>
        <a:lstStyle/>
        <a:p>
          <a:endParaRPr lang="fi-FI"/>
        </a:p>
      </dgm:t>
    </dgm:pt>
    <dgm:pt modelId="{88A0D69E-09C4-43C4-B64B-CB434A134370}" type="pres">
      <dgm:prSet presAssocID="{29CB8F33-A1D3-4733-BCE2-77BB985727F0}" presName="childText" presStyleLbl="revTx" presStyleIdx="0" presStyleCnt="2">
        <dgm:presLayoutVars>
          <dgm:bulletEnabled val="1"/>
        </dgm:presLayoutVars>
      </dgm:prSet>
      <dgm:spPr/>
      <dgm:t>
        <a:bodyPr/>
        <a:lstStyle/>
        <a:p>
          <a:endParaRPr lang="fi-FI"/>
        </a:p>
      </dgm:t>
    </dgm:pt>
    <dgm:pt modelId="{8B078693-CB58-4741-9C1A-A2F09ABD18BD}" type="pres">
      <dgm:prSet presAssocID="{435C4DEF-9BC5-4020-8CC8-912F413320B7}" presName="parentText" presStyleLbl="node1" presStyleIdx="1" presStyleCnt="2">
        <dgm:presLayoutVars>
          <dgm:chMax val="0"/>
          <dgm:bulletEnabled val="1"/>
        </dgm:presLayoutVars>
      </dgm:prSet>
      <dgm:spPr/>
      <dgm:t>
        <a:bodyPr/>
        <a:lstStyle/>
        <a:p>
          <a:endParaRPr lang="fi-FI"/>
        </a:p>
      </dgm:t>
    </dgm:pt>
    <dgm:pt modelId="{35DAB9F3-A88E-4EB0-8E69-E348B0E9C6DC}" type="pres">
      <dgm:prSet presAssocID="{435C4DEF-9BC5-4020-8CC8-912F413320B7}" presName="childText" presStyleLbl="revTx" presStyleIdx="1" presStyleCnt="2">
        <dgm:presLayoutVars>
          <dgm:bulletEnabled val="1"/>
        </dgm:presLayoutVars>
      </dgm:prSet>
      <dgm:spPr/>
      <dgm:t>
        <a:bodyPr/>
        <a:lstStyle/>
        <a:p>
          <a:endParaRPr lang="fi-FI"/>
        </a:p>
      </dgm:t>
    </dgm:pt>
  </dgm:ptLst>
  <dgm:cxnLst>
    <dgm:cxn modelId="{E41E2E53-E42E-4315-89B9-BA29E0CEB0D1}" srcId="{29CB8F33-A1D3-4733-BCE2-77BB985727F0}" destId="{D8C24267-E011-4BEE-A5F8-EF31551C68D2}" srcOrd="0" destOrd="0" parTransId="{34FB5ECC-A98F-4694-939F-1FEF23E67475}" sibTransId="{13AB33F7-B3AE-44CE-BE41-5F4AD6DC232D}"/>
    <dgm:cxn modelId="{1B81773A-0EA1-485A-99AB-86D98F62ACD2}" type="presOf" srcId="{D8C24267-E011-4BEE-A5F8-EF31551C68D2}" destId="{88A0D69E-09C4-43C4-B64B-CB434A134370}" srcOrd="0" destOrd="0" presId="urn:microsoft.com/office/officeart/2005/8/layout/vList2"/>
    <dgm:cxn modelId="{EE40103F-D595-4D91-A899-D15B3C6D5D3B}" srcId="{435C4DEF-9BC5-4020-8CC8-912F413320B7}" destId="{D4E58223-C6E6-4B3C-A11C-EABFAFAF35FB}" srcOrd="0" destOrd="0" parTransId="{C5FA3843-C515-4644-9022-8DD329F18EA1}" sibTransId="{75829FD4-303E-463C-B8A3-0E508BC77DA6}"/>
    <dgm:cxn modelId="{CF40CF07-61BF-45C1-9293-7F057A5FA227}" type="presOf" srcId="{435874E0-E8DE-42CB-B742-48CE872A59EC}" destId="{35DAB9F3-A88E-4EB0-8E69-E348B0E9C6DC}" srcOrd="0" destOrd="2" presId="urn:microsoft.com/office/officeart/2005/8/layout/vList2"/>
    <dgm:cxn modelId="{AF216CE4-FBBB-42DD-B6F3-E9C5B1995791}" type="presOf" srcId="{F0841A29-C199-4349-B2DE-88737997EDFC}" destId="{35DAB9F3-A88E-4EB0-8E69-E348B0E9C6DC}" srcOrd="0" destOrd="1" presId="urn:microsoft.com/office/officeart/2005/8/layout/vList2"/>
    <dgm:cxn modelId="{F1CD36EA-8A1E-45B2-BE6F-07D4E0AAD3D7}" srcId="{635DA695-1E4F-4040-BD52-604D8BE48272}" destId="{435C4DEF-9BC5-4020-8CC8-912F413320B7}" srcOrd="1" destOrd="0" parTransId="{D2A3AE4B-DAF8-4E71-BC3D-5BFEA565809D}" sibTransId="{5E052BDE-0917-49D0-B6AF-070624DC4F86}"/>
    <dgm:cxn modelId="{E16FFE57-0774-4915-A563-0B98BF902C91}" srcId="{435C4DEF-9BC5-4020-8CC8-912F413320B7}" destId="{435874E0-E8DE-42CB-B742-48CE872A59EC}" srcOrd="2" destOrd="0" parTransId="{0982CA80-861E-4268-BA28-DCA87A7F2406}" sibTransId="{1A2B832B-3384-4AC4-8FEA-1692FCFD81CA}"/>
    <dgm:cxn modelId="{7BD80121-3F71-47C0-9492-20D3525E900C}" type="presOf" srcId="{635DA695-1E4F-4040-BD52-604D8BE48272}" destId="{218E06E2-8265-4A79-95CE-12E922BE1D6D}" srcOrd="0" destOrd="0" presId="urn:microsoft.com/office/officeart/2005/8/layout/vList2"/>
    <dgm:cxn modelId="{7D27D8EE-01FF-4FB3-8032-DC07F1DFF495}" srcId="{435C4DEF-9BC5-4020-8CC8-912F413320B7}" destId="{F0841A29-C199-4349-B2DE-88737997EDFC}" srcOrd="1" destOrd="0" parTransId="{7730A905-5935-4226-A1E6-96E875F0CF62}" sibTransId="{6BEFBFF2-2189-4418-B487-654F992D4A90}"/>
    <dgm:cxn modelId="{043294E9-3325-4D27-A561-43006914E45D}" type="presOf" srcId="{29CB8F33-A1D3-4733-BCE2-77BB985727F0}" destId="{24008E99-EFE2-484C-901E-C7B9D03D014C}" srcOrd="0" destOrd="0" presId="urn:microsoft.com/office/officeart/2005/8/layout/vList2"/>
    <dgm:cxn modelId="{8A377920-1733-4E68-A19E-764F78083B9C}" srcId="{635DA695-1E4F-4040-BD52-604D8BE48272}" destId="{29CB8F33-A1D3-4733-BCE2-77BB985727F0}" srcOrd="0" destOrd="0" parTransId="{941383D4-B9FA-4C07-87F2-E59F66352C63}" sibTransId="{79A44C2D-F6BA-4B48-AF2F-DD8CBEF4C95D}"/>
    <dgm:cxn modelId="{0CCA47EE-A9C4-464F-A59D-2B467BC140D9}" type="presOf" srcId="{D4E58223-C6E6-4B3C-A11C-EABFAFAF35FB}" destId="{35DAB9F3-A88E-4EB0-8E69-E348B0E9C6DC}" srcOrd="0" destOrd="0" presId="urn:microsoft.com/office/officeart/2005/8/layout/vList2"/>
    <dgm:cxn modelId="{778D8B29-1ED2-49BB-9EF3-6F189D298140}" type="presOf" srcId="{435C4DEF-9BC5-4020-8CC8-912F413320B7}" destId="{8B078693-CB58-4741-9C1A-A2F09ABD18BD}" srcOrd="0" destOrd="0" presId="urn:microsoft.com/office/officeart/2005/8/layout/vList2"/>
    <dgm:cxn modelId="{569EE491-F91F-4C6D-9B9E-27D71D99F062}" type="presParOf" srcId="{218E06E2-8265-4A79-95CE-12E922BE1D6D}" destId="{24008E99-EFE2-484C-901E-C7B9D03D014C}" srcOrd="0" destOrd="0" presId="urn:microsoft.com/office/officeart/2005/8/layout/vList2"/>
    <dgm:cxn modelId="{89CC4015-87C4-4AFF-B4F3-0F0EB22AC9E7}" type="presParOf" srcId="{218E06E2-8265-4A79-95CE-12E922BE1D6D}" destId="{88A0D69E-09C4-43C4-B64B-CB434A134370}" srcOrd="1" destOrd="0" presId="urn:microsoft.com/office/officeart/2005/8/layout/vList2"/>
    <dgm:cxn modelId="{D179C9B2-6B88-4519-8B69-5E52C85FC8EA}" type="presParOf" srcId="{218E06E2-8265-4A79-95CE-12E922BE1D6D}" destId="{8B078693-CB58-4741-9C1A-A2F09ABD18BD}" srcOrd="2" destOrd="0" presId="urn:microsoft.com/office/officeart/2005/8/layout/vList2"/>
    <dgm:cxn modelId="{4EA800AC-1952-4C97-A1D7-70DCE933C5F4}" type="presParOf" srcId="{218E06E2-8265-4A79-95CE-12E922BE1D6D}" destId="{35DAB9F3-A88E-4EB0-8E69-E348B0E9C6DC}" srcOrd="3"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F3A8C-893F-4018-A112-2DFCA12FAED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i-FI"/>
        </a:p>
      </dgm:t>
    </dgm:pt>
    <dgm:pt modelId="{FD74CEA8-CED4-4544-B013-4688192705A5}">
      <dgm:prSet custT="1"/>
      <dgm:spPr>
        <a:solidFill>
          <a:srgbClr val="62BB46"/>
        </a:solidFill>
      </dgm:spPr>
      <dgm:t>
        <a:bodyPr/>
        <a:lstStyle/>
        <a:p>
          <a:pPr rtl="0"/>
          <a:r>
            <a:rPr lang="fi-FI" sz="1400" dirty="0" err="1" smtClean="0"/>
            <a:t>Turnover</a:t>
          </a:r>
          <a:r>
            <a:rPr lang="fi-FI" sz="1400" dirty="0" smtClean="0"/>
            <a:t/>
          </a:r>
          <a:br>
            <a:rPr lang="fi-FI" sz="1400" dirty="0" smtClean="0"/>
          </a:br>
          <a:r>
            <a:rPr lang="fi-FI" sz="1400" dirty="0" smtClean="0"/>
            <a:t>€60bn</a:t>
          </a:r>
          <a:endParaRPr lang="fi-FI" sz="1400" dirty="0"/>
        </a:p>
      </dgm:t>
    </dgm:pt>
    <dgm:pt modelId="{C4BF64FB-1688-4237-B774-B6F267F970A8}" type="parTrans" cxnId="{290CEC8D-CE9B-4F2F-8383-695E2B6020F9}">
      <dgm:prSet/>
      <dgm:spPr>
        <a:ln>
          <a:solidFill>
            <a:srgbClr val="62BB46"/>
          </a:solidFill>
          <a:prstDash val="sysDot"/>
        </a:ln>
      </dgm:spPr>
      <dgm:t>
        <a:bodyPr/>
        <a:lstStyle/>
        <a:p>
          <a:endParaRPr lang="fi-FI"/>
        </a:p>
      </dgm:t>
    </dgm:pt>
    <dgm:pt modelId="{EC933C32-C21F-43CF-9F09-940CDF6BD252}" type="sibTrans" cxnId="{290CEC8D-CE9B-4F2F-8383-695E2B6020F9}">
      <dgm:prSet/>
      <dgm:spPr/>
      <dgm:t>
        <a:bodyPr/>
        <a:lstStyle/>
        <a:p>
          <a:endParaRPr lang="fi-FI"/>
        </a:p>
      </dgm:t>
    </dgm:pt>
    <dgm:pt modelId="{017EA4CB-BB90-4341-8B51-803C6F3D05FA}">
      <dgm:prSet custT="1"/>
      <dgm:spPr>
        <a:solidFill>
          <a:srgbClr val="62BB46"/>
        </a:solidFill>
      </dgm:spPr>
      <dgm:t>
        <a:bodyPr/>
        <a:lstStyle/>
        <a:p>
          <a:pPr rtl="0"/>
          <a:r>
            <a:rPr lang="fi-FI" sz="1400" dirty="0" err="1" smtClean="0"/>
            <a:t>Share</a:t>
          </a:r>
          <a:r>
            <a:rPr lang="fi-FI" sz="1400" dirty="0" smtClean="0"/>
            <a:t> of </a:t>
          </a:r>
          <a:r>
            <a:rPr lang="fi-FI" sz="1400" dirty="0" err="1" smtClean="0"/>
            <a:t>employment</a:t>
          </a:r>
          <a:r>
            <a:rPr lang="fi-FI" sz="1400" dirty="0" smtClean="0"/>
            <a:t/>
          </a:r>
          <a:br>
            <a:rPr lang="fi-FI" sz="1400" dirty="0" smtClean="0"/>
          </a:br>
          <a:r>
            <a:rPr lang="fi-FI" sz="1400" dirty="0" smtClean="0"/>
            <a:t>13%</a:t>
          </a:r>
          <a:endParaRPr lang="fi-FI" sz="1400" dirty="0"/>
        </a:p>
      </dgm:t>
    </dgm:pt>
    <dgm:pt modelId="{032524A4-4D4B-4C68-B4C3-D03B937CABF5}" type="parTrans" cxnId="{EC0BD027-BEE1-405E-A94D-96B797041C9D}">
      <dgm:prSet/>
      <dgm:spPr>
        <a:ln>
          <a:solidFill>
            <a:srgbClr val="62BB46"/>
          </a:solidFill>
          <a:prstDash val="sysDot"/>
        </a:ln>
      </dgm:spPr>
      <dgm:t>
        <a:bodyPr/>
        <a:lstStyle/>
        <a:p>
          <a:endParaRPr lang="fi-FI"/>
        </a:p>
      </dgm:t>
    </dgm:pt>
    <dgm:pt modelId="{EC589831-C79D-42C4-B53B-54887AF7549F}" type="sibTrans" cxnId="{EC0BD027-BEE1-405E-A94D-96B797041C9D}">
      <dgm:prSet/>
      <dgm:spPr/>
      <dgm:t>
        <a:bodyPr/>
        <a:lstStyle/>
        <a:p>
          <a:endParaRPr lang="fi-FI"/>
        </a:p>
      </dgm:t>
    </dgm:pt>
    <dgm:pt modelId="{6D8859BC-CF9F-4195-BB8B-97C585237922}">
      <dgm:prSet custT="1"/>
      <dgm:spPr>
        <a:solidFill>
          <a:srgbClr val="62BB46"/>
        </a:solidFill>
      </dgm:spPr>
      <dgm:t>
        <a:bodyPr/>
        <a:lstStyle/>
        <a:p>
          <a:pPr rtl="0"/>
          <a:r>
            <a:rPr lang="fi-FI" sz="1400" dirty="0" err="1" smtClean="0"/>
            <a:t>Share</a:t>
          </a:r>
          <a:r>
            <a:rPr lang="fi-FI" sz="1400" dirty="0" smtClean="0"/>
            <a:t> of </a:t>
          </a:r>
          <a:r>
            <a:rPr lang="fi-FI" sz="1400" dirty="0" err="1" smtClean="0"/>
            <a:t>exports</a:t>
          </a:r>
          <a:r>
            <a:rPr lang="fi-FI" sz="1400" dirty="0" smtClean="0"/>
            <a:t/>
          </a:r>
          <a:br>
            <a:rPr lang="fi-FI" sz="1400" dirty="0" smtClean="0"/>
          </a:br>
          <a:r>
            <a:rPr lang="fi-FI" sz="1400" dirty="0" smtClean="0"/>
            <a:t>26%</a:t>
          </a:r>
          <a:endParaRPr lang="fi-FI" sz="1400" dirty="0"/>
        </a:p>
      </dgm:t>
    </dgm:pt>
    <dgm:pt modelId="{D5BA4BCC-A241-4B7C-9C36-202D14BAD9BD}" type="parTrans" cxnId="{83C94885-4825-4984-9B1C-2CE9DFFFD194}">
      <dgm:prSet/>
      <dgm:spPr>
        <a:ln>
          <a:solidFill>
            <a:srgbClr val="62BB46"/>
          </a:solidFill>
          <a:prstDash val="sysDot"/>
        </a:ln>
      </dgm:spPr>
      <dgm:t>
        <a:bodyPr/>
        <a:lstStyle/>
        <a:p>
          <a:endParaRPr lang="fi-FI"/>
        </a:p>
      </dgm:t>
    </dgm:pt>
    <dgm:pt modelId="{B13810EE-A132-444D-AB63-12ACC1C3FD53}" type="sibTrans" cxnId="{83C94885-4825-4984-9B1C-2CE9DFFFD194}">
      <dgm:prSet/>
      <dgm:spPr/>
      <dgm:t>
        <a:bodyPr/>
        <a:lstStyle/>
        <a:p>
          <a:endParaRPr lang="fi-FI"/>
        </a:p>
      </dgm:t>
    </dgm:pt>
    <dgm:pt modelId="{2A87A6BD-9C1E-4626-BDB7-00A2E8E2B9B0}" type="pres">
      <dgm:prSet presAssocID="{1FDF3A8C-893F-4018-A112-2DFCA12FAED2}" presName="composite" presStyleCnt="0">
        <dgm:presLayoutVars>
          <dgm:chMax val="5"/>
          <dgm:dir/>
          <dgm:animLvl val="ctr"/>
          <dgm:resizeHandles val="exact"/>
        </dgm:presLayoutVars>
      </dgm:prSet>
      <dgm:spPr/>
      <dgm:t>
        <a:bodyPr/>
        <a:lstStyle/>
        <a:p>
          <a:endParaRPr lang="fi-FI"/>
        </a:p>
      </dgm:t>
    </dgm:pt>
    <dgm:pt modelId="{8F621F02-726E-4EE3-A07C-8EFFA46A5C26}" type="pres">
      <dgm:prSet presAssocID="{1FDF3A8C-893F-4018-A112-2DFCA12FAED2}" presName="cycle" presStyleCnt="0"/>
      <dgm:spPr/>
    </dgm:pt>
    <dgm:pt modelId="{1441AC4D-D9AF-4A51-8860-19A9D04E3A1A}" type="pres">
      <dgm:prSet presAssocID="{1FDF3A8C-893F-4018-A112-2DFCA12FAED2}" presName="centerShape" presStyleCnt="0"/>
      <dgm:spPr/>
    </dgm:pt>
    <dgm:pt modelId="{2AA5C617-8123-429D-86A3-EC7AA3E879C8}" type="pres">
      <dgm:prSet presAssocID="{1FDF3A8C-893F-4018-A112-2DFCA12FAED2}" presName="connSite" presStyleLbl="node1" presStyleIdx="0" presStyleCnt="4"/>
      <dgm:spPr/>
    </dgm:pt>
    <dgm:pt modelId="{F5EA8EAF-4277-4837-B847-4E37FC75B397}" type="pres">
      <dgm:prSet presAssocID="{1FDF3A8C-893F-4018-A112-2DFCA12FAED2}" presName="visible" presStyleLbl="node1" presStyleIdx="0" presStyleCnt="4"/>
      <dgm:spPr>
        <a:blipFill rotWithShape="0">
          <a:blip xmlns:r="http://schemas.openxmlformats.org/officeDocument/2006/relationships" r:embed="rId1"/>
          <a:stretch>
            <a:fillRect/>
          </a:stretch>
        </a:blipFill>
      </dgm:spPr>
    </dgm:pt>
    <dgm:pt modelId="{68601092-6F84-466A-AD10-6A0DB6A208B8}" type="pres">
      <dgm:prSet presAssocID="{C4BF64FB-1688-4237-B774-B6F267F970A8}" presName="Name25" presStyleLbl="parChTrans1D1" presStyleIdx="0" presStyleCnt="3"/>
      <dgm:spPr/>
      <dgm:t>
        <a:bodyPr/>
        <a:lstStyle/>
        <a:p>
          <a:endParaRPr lang="fi-FI"/>
        </a:p>
      </dgm:t>
    </dgm:pt>
    <dgm:pt modelId="{13E62821-35FD-4AB0-8471-D4A5346778DA}" type="pres">
      <dgm:prSet presAssocID="{FD74CEA8-CED4-4544-B013-4688192705A5}" presName="node" presStyleCnt="0"/>
      <dgm:spPr/>
    </dgm:pt>
    <dgm:pt modelId="{95A3B8FE-354B-4B42-BA93-57ED0EF058C5}" type="pres">
      <dgm:prSet presAssocID="{FD74CEA8-CED4-4544-B013-4688192705A5}" presName="parentNode" presStyleLbl="node1" presStyleIdx="1" presStyleCnt="4" custLinFactNeighborY="15822">
        <dgm:presLayoutVars>
          <dgm:chMax val="1"/>
          <dgm:bulletEnabled val="1"/>
        </dgm:presLayoutVars>
      </dgm:prSet>
      <dgm:spPr/>
      <dgm:t>
        <a:bodyPr/>
        <a:lstStyle/>
        <a:p>
          <a:endParaRPr lang="fi-FI"/>
        </a:p>
      </dgm:t>
    </dgm:pt>
    <dgm:pt modelId="{16ED96F8-FA43-43F6-A5AC-7EE5E9FBB927}" type="pres">
      <dgm:prSet presAssocID="{FD74CEA8-CED4-4544-B013-4688192705A5}" presName="childNode" presStyleLbl="revTx" presStyleIdx="0" presStyleCnt="0">
        <dgm:presLayoutVars>
          <dgm:bulletEnabled val="1"/>
        </dgm:presLayoutVars>
      </dgm:prSet>
      <dgm:spPr/>
    </dgm:pt>
    <dgm:pt modelId="{BFC152E2-D03B-479C-8205-4A737AD70770}" type="pres">
      <dgm:prSet presAssocID="{032524A4-4D4B-4C68-B4C3-D03B937CABF5}" presName="Name25" presStyleLbl="parChTrans1D1" presStyleIdx="1" presStyleCnt="3"/>
      <dgm:spPr/>
      <dgm:t>
        <a:bodyPr/>
        <a:lstStyle/>
        <a:p>
          <a:endParaRPr lang="fi-FI"/>
        </a:p>
      </dgm:t>
    </dgm:pt>
    <dgm:pt modelId="{484DE239-6301-4202-97F8-155AF3702CD5}" type="pres">
      <dgm:prSet presAssocID="{017EA4CB-BB90-4341-8B51-803C6F3D05FA}" presName="node" presStyleCnt="0"/>
      <dgm:spPr/>
    </dgm:pt>
    <dgm:pt modelId="{97116730-DEFC-46F0-AB5A-3567E475AA7E}" type="pres">
      <dgm:prSet presAssocID="{017EA4CB-BB90-4341-8B51-803C6F3D05FA}" presName="parentNode" presStyleLbl="node1" presStyleIdx="2" presStyleCnt="4">
        <dgm:presLayoutVars>
          <dgm:chMax val="1"/>
          <dgm:bulletEnabled val="1"/>
        </dgm:presLayoutVars>
      </dgm:prSet>
      <dgm:spPr/>
      <dgm:t>
        <a:bodyPr/>
        <a:lstStyle/>
        <a:p>
          <a:endParaRPr lang="fi-FI"/>
        </a:p>
      </dgm:t>
    </dgm:pt>
    <dgm:pt modelId="{49CD5300-2531-4F84-A9D4-D7942F9197CB}" type="pres">
      <dgm:prSet presAssocID="{017EA4CB-BB90-4341-8B51-803C6F3D05FA}" presName="childNode" presStyleLbl="revTx" presStyleIdx="0" presStyleCnt="0">
        <dgm:presLayoutVars>
          <dgm:bulletEnabled val="1"/>
        </dgm:presLayoutVars>
      </dgm:prSet>
      <dgm:spPr/>
    </dgm:pt>
    <dgm:pt modelId="{FE04A688-DC1A-4BDE-A11E-C257EBE36578}" type="pres">
      <dgm:prSet presAssocID="{D5BA4BCC-A241-4B7C-9C36-202D14BAD9BD}" presName="Name25" presStyleLbl="parChTrans1D1" presStyleIdx="2" presStyleCnt="3"/>
      <dgm:spPr/>
      <dgm:t>
        <a:bodyPr/>
        <a:lstStyle/>
        <a:p>
          <a:endParaRPr lang="fi-FI"/>
        </a:p>
      </dgm:t>
    </dgm:pt>
    <dgm:pt modelId="{0C4D6800-F9E7-414F-B30F-31B2777B1897}" type="pres">
      <dgm:prSet presAssocID="{6D8859BC-CF9F-4195-BB8B-97C585237922}" presName="node" presStyleCnt="0"/>
      <dgm:spPr/>
    </dgm:pt>
    <dgm:pt modelId="{DA8C0C0F-B173-47D8-B9F0-B8685D73C938}" type="pres">
      <dgm:prSet presAssocID="{6D8859BC-CF9F-4195-BB8B-97C585237922}" presName="parentNode" presStyleLbl="node1" presStyleIdx="3" presStyleCnt="4" custLinFactNeighborY="-13478">
        <dgm:presLayoutVars>
          <dgm:chMax val="1"/>
          <dgm:bulletEnabled val="1"/>
        </dgm:presLayoutVars>
      </dgm:prSet>
      <dgm:spPr/>
      <dgm:t>
        <a:bodyPr/>
        <a:lstStyle/>
        <a:p>
          <a:endParaRPr lang="fi-FI"/>
        </a:p>
      </dgm:t>
    </dgm:pt>
    <dgm:pt modelId="{5BAB3992-630C-41A4-9B96-E597B91FEA13}" type="pres">
      <dgm:prSet presAssocID="{6D8859BC-CF9F-4195-BB8B-97C585237922}" presName="childNode" presStyleLbl="revTx" presStyleIdx="0" presStyleCnt="0">
        <dgm:presLayoutVars>
          <dgm:bulletEnabled val="1"/>
        </dgm:presLayoutVars>
      </dgm:prSet>
      <dgm:spPr/>
    </dgm:pt>
  </dgm:ptLst>
  <dgm:cxnLst>
    <dgm:cxn modelId="{83C94885-4825-4984-9B1C-2CE9DFFFD194}" srcId="{1FDF3A8C-893F-4018-A112-2DFCA12FAED2}" destId="{6D8859BC-CF9F-4195-BB8B-97C585237922}" srcOrd="2" destOrd="0" parTransId="{D5BA4BCC-A241-4B7C-9C36-202D14BAD9BD}" sibTransId="{B13810EE-A132-444D-AB63-12ACC1C3FD53}"/>
    <dgm:cxn modelId="{290CEC8D-CE9B-4F2F-8383-695E2B6020F9}" srcId="{1FDF3A8C-893F-4018-A112-2DFCA12FAED2}" destId="{FD74CEA8-CED4-4544-B013-4688192705A5}" srcOrd="0" destOrd="0" parTransId="{C4BF64FB-1688-4237-B774-B6F267F970A8}" sibTransId="{EC933C32-C21F-43CF-9F09-940CDF6BD252}"/>
    <dgm:cxn modelId="{9E595054-7718-41DC-8AB6-DCCBDC221053}" type="presOf" srcId="{C4BF64FB-1688-4237-B774-B6F267F970A8}" destId="{68601092-6F84-466A-AD10-6A0DB6A208B8}" srcOrd="0" destOrd="0" presId="urn:microsoft.com/office/officeart/2005/8/layout/radial2"/>
    <dgm:cxn modelId="{00974679-83CE-4226-957E-44AC189CC86F}" type="presOf" srcId="{D5BA4BCC-A241-4B7C-9C36-202D14BAD9BD}" destId="{FE04A688-DC1A-4BDE-A11E-C257EBE36578}" srcOrd="0" destOrd="0" presId="urn:microsoft.com/office/officeart/2005/8/layout/radial2"/>
    <dgm:cxn modelId="{AA51D285-32FF-423F-BA0D-D13390A415BA}" type="presOf" srcId="{FD74CEA8-CED4-4544-B013-4688192705A5}" destId="{95A3B8FE-354B-4B42-BA93-57ED0EF058C5}" srcOrd="0" destOrd="0" presId="urn:microsoft.com/office/officeart/2005/8/layout/radial2"/>
    <dgm:cxn modelId="{2C443E36-F6BD-4652-AD3C-7772FB32C6F0}" type="presOf" srcId="{1FDF3A8C-893F-4018-A112-2DFCA12FAED2}" destId="{2A87A6BD-9C1E-4626-BDB7-00A2E8E2B9B0}" srcOrd="0" destOrd="0" presId="urn:microsoft.com/office/officeart/2005/8/layout/radial2"/>
    <dgm:cxn modelId="{EC0BD027-BEE1-405E-A94D-96B797041C9D}" srcId="{1FDF3A8C-893F-4018-A112-2DFCA12FAED2}" destId="{017EA4CB-BB90-4341-8B51-803C6F3D05FA}" srcOrd="1" destOrd="0" parTransId="{032524A4-4D4B-4C68-B4C3-D03B937CABF5}" sibTransId="{EC589831-C79D-42C4-B53B-54887AF7549F}"/>
    <dgm:cxn modelId="{31390749-00BF-4E26-AC2B-267B36506E30}" type="presOf" srcId="{032524A4-4D4B-4C68-B4C3-D03B937CABF5}" destId="{BFC152E2-D03B-479C-8205-4A737AD70770}" srcOrd="0" destOrd="0" presId="urn:microsoft.com/office/officeart/2005/8/layout/radial2"/>
    <dgm:cxn modelId="{9D2DA5B7-5439-4EED-8F16-E3231B314217}" type="presOf" srcId="{6D8859BC-CF9F-4195-BB8B-97C585237922}" destId="{DA8C0C0F-B173-47D8-B9F0-B8685D73C938}" srcOrd="0" destOrd="0" presId="urn:microsoft.com/office/officeart/2005/8/layout/radial2"/>
    <dgm:cxn modelId="{A31B3A05-D994-4E08-A921-90C717DD4659}" type="presOf" srcId="{017EA4CB-BB90-4341-8B51-803C6F3D05FA}" destId="{97116730-DEFC-46F0-AB5A-3567E475AA7E}" srcOrd="0" destOrd="0" presId="urn:microsoft.com/office/officeart/2005/8/layout/radial2"/>
    <dgm:cxn modelId="{A97937D4-8749-4E4E-8E7E-CA417AB73DD4}" type="presParOf" srcId="{2A87A6BD-9C1E-4626-BDB7-00A2E8E2B9B0}" destId="{8F621F02-726E-4EE3-A07C-8EFFA46A5C26}" srcOrd="0" destOrd="0" presId="urn:microsoft.com/office/officeart/2005/8/layout/radial2"/>
    <dgm:cxn modelId="{03E6A70C-30FB-4167-BE79-9D9240C8D47B}" type="presParOf" srcId="{8F621F02-726E-4EE3-A07C-8EFFA46A5C26}" destId="{1441AC4D-D9AF-4A51-8860-19A9D04E3A1A}" srcOrd="0" destOrd="0" presId="urn:microsoft.com/office/officeart/2005/8/layout/radial2"/>
    <dgm:cxn modelId="{4626CB1D-6DE2-4049-8AD6-A617CF5EBF13}" type="presParOf" srcId="{1441AC4D-D9AF-4A51-8860-19A9D04E3A1A}" destId="{2AA5C617-8123-429D-86A3-EC7AA3E879C8}" srcOrd="0" destOrd="0" presId="urn:microsoft.com/office/officeart/2005/8/layout/radial2"/>
    <dgm:cxn modelId="{6303F114-EF58-4C3D-B305-10441DB2C25B}" type="presParOf" srcId="{1441AC4D-D9AF-4A51-8860-19A9D04E3A1A}" destId="{F5EA8EAF-4277-4837-B847-4E37FC75B397}" srcOrd="1" destOrd="0" presId="urn:microsoft.com/office/officeart/2005/8/layout/radial2"/>
    <dgm:cxn modelId="{B3EEED24-C50D-4A55-8C20-4072F5465BAF}" type="presParOf" srcId="{8F621F02-726E-4EE3-A07C-8EFFA46A5C26}" destId="{68601092-6F84-466A-AD10-6A0DB6A208B8}" srcOrd="1" destOrd="0" presId="urn:microsoft.com/office/officeart/2005/8/layout/radial2"/>
    <dgm:cxn modelId="{C9BDBA38-485A-4DBA-8C08-5310B2907A5D}" type="presParOf" srcId="{8F621F02-726E-4EE3-A07C-8EFFA46A5C26}" destId="{13E62821-35FD-4AB0-8471-D4A5346778DA}" srcOrd="2" destOrd="0" presId="urn:microsoft.com/office/officeart/2005/8/layout/radial2"/>
    <dgm:cxn modelId="{D4DDD9D8-4024-4B19-AE11-1BFF3F8ACCBC}" type="presParOf" srcId="{13E62821-35FD-4AB0-8471-D4A5346778DA}" destId="{95A3B8FE-354B-4B42-BA93-57ED0EF058C5}" srcOrd="0" destOrd="0" presId="urn:microsoft.com/office/officeart/2005/8/layout/radial2"/>
    <dgm:cxn modelId="{A887AA5A-2B41-4F6C-B9BD-6CB2F55CAD5B}" type="presParOf" srcId="{13E62821-35FD-4AB0-8471-D4A5346778DA}" destId="{16ED96F8-FA43-43F6-A5AC-7EE5E9FBB927}" srcOrd="1" destOrd="0" presId="urn:microsoft.com/office/officeart/2005/8/layout/radial2"/>
    <dgm:cxn modelId="{E09E329D-9028-45CF-9A0A-790CC7499D4B}" type="presParOf" srcId="{8F621F02-726E-4EE3-A07C-8EFFA46A5C26}" destId="{BFC152E2-D03B-479C-8205-4A737AD70770}" srcOrd="3" destOrd="0" presId="urn:microsoft.com/office/officeart/2005/8/layout/radial2"/>
    <dgm:cxn modelId="{2CBFDFA9-B33D-47D4-AD90-093EFDC01EDE}" type="presParOf" srcId="{8F621F02-726E-4EE3-A07C-8EFFA46A5C26}" destId="{484DE239-6301-4202-97F8-155AF3702CD5}" srcOrd="4" destOrd="0" presId="urn:microsoft.com/office/officeart/2005/8/layout/radial2"/>
    <dgm:cxn modelId="{8C036DB0-D8FF-4D3A-8EF2-DF7186CD5564}" type="presParOf" srcId="{484DE239-6301-4202-97F8-155AF3702CD5}" destId="{97116730-DEFC-46F0-AB5A-3567E475AA7E}" srcOrd="0" destOrd="0" presId="urn:microsoft.com/office/officeart/2005/8/layout/radial2"/>
    <dgm:cxn modelId="{21134845-05B0-4585-A2BE-53335BB193C8}" type="presParOf" srcId="{484DE239-6301-4202-97F8-155AF3702CD5}" destId="{49CD5300-2531-4F84-A9D4-D7942F9197CB}" srcOrd="1" destOrd="0" presId="urn:microsoft.com/office/officeart/2005/8/layout/radial2"/>
    <dgm:cxn modelId="{0D2767E3-2E4F-4DA9-B730-42659F54F6AE}" type="presParOf" srcId="{8F621F02-726E-4EE3-A07C-8EFFA46A5C26}" destId="{FE04A688-DC1A-4BDE-A11E-C257EBE36578}" srcOrd="5" destOrd="0" presId="urn:microsoft.com/office/officeart/2005/8/layout/radial2"/>
    <dgm:cxn modelId="{26C92732-D0DF-436E-AE7B-12D60F3612EC}" type="presParOf" srcId="{8F621F02-726E-4EE3-A07C-8EFFA46A5C26}" destId="{0C4D6800-F9E7-414F-B30F-31B2777B1897}" srcOrd="6" destOrd="0" presId="urn:microsoft.com/office/officeart/2005/8/layout/radial2"/>
    <dgm:cxn modelId="{99A2F10E-AE9E-4F54-8D85-BC7D52F2EDE9}" type="presParOf" srcId="{0C4D6800-F9E7-414F-B30F-31B2777B1897}" destId="{DA8C0C0F-B173-47D8-B9F0-B8685D73C938}" srcOrd="0" destOrd="0" presId="urn:microsoft.com/office/officeart/2005/8/layout/radial2"/>
    <dgm:cxn modelId="{85A80286-970B-4C0B-94C9-8A90D5374F62}" type="presParOf" srcId="{0C4D6800-F9E7-414F-B30F-31B2777B1897}" destId="{5BAB3992-630C-41A4-9B96-E597B91FEA13}"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92EE49-AF72-428A-9499-983659CB61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13546EC5-0025-497D-8AC5-B6F2270EBD49}">
      <dgm:prSet/>
      <dgm:spPr>
        <a:solidFill>
          <a:schemeClr val="bg1"/>
        </a:solidFill>
        <a:ln>
          <a:solidFill>
            <a:srgbClr val="62BB46"/>
          </a:solidFill>
          <a:prstDash val="sysDot"/>
        </a:ln>
      </dgm:spPr>
      <dgm:t>
        <a:bodyPr/>
        <a:lstStyle/>
        <a:p>
          <a:pPr rtl="0"/>
          <a:r>
            <a:rPr lang="en-GB" dirty="0" smtClean="0">
              <a:solidFill>
                <a:schemeClr val="tx1"/>
              </a:solidFill>
            </a:rPr>
            <a:t>Finland seeks to increase its </a:t>
          </a:r>
          <a:r>
            <a:rPr lang="en-GB" dirty="0" err="1" smtClean="0">
              <a:solidFill>
                <a:schemeClr val="tx1"/>
              </a:solidFill>
            </a:rPr>
            <a:t>bioeconomy</a:t>
          </a:r>
          <a:r>
            <a:rPr lang="en-GB" dirty="0" smtClean="0">
              <a:solidFill>
                <a:schemeClr val="tx1"/>
              </a:solidFill>
            </a:rPr>
            <a:t> output to 100bn </a:t>
          </a:r>
          <a:r>
            <a:rPr lang="en-GB" dirty="0" err="1" smtClean="0">
              <a:solidFill>
                <a:schemeClr val="tx1"/>
              </a:solidFill>
            </a:rPr>
            <a:t>euros</a:t>
          </a:r>
          <a:r>
            <a:rPr lang="en-GB" dirty="0" smtClean="0">
              <a:solidFill>
                <a:schemeClr val="tx1"/>
              </a:solidFill>
            </a:rPr>
            <a:t> by </a:t>
          </a:r>
          <a:r>
            <a:rPr lang="en-GB" dirty="0" smtClean="0">
              <a:solidFill>
                <a:schemeClr val="tx1"/>
              </a:solidFill>
            </a:rPr>
            <a:t>2025 </a:t>
          </a:r>
          <a:r>
            <a:rPr lang="en-GB" dirty="0" smtClean="0">
              <a:solidFill>
                <a:schemeClr val="tx1"/>
              </a:solidFill>
            </a:rPr>
            <a:t>and to create 100,000 new jobs in the process</a:t>
          </a:r>
          <a:r>
            <a:rPr lang="fi-FI" dirty="0" smtClean="0">
              <a:solidFill>
                <a:schemeClr val="tx1"/>
              </a:solidFill>
            </a:rPr>
            <a:t>.</a:t>
          </a:r>
          <a:endParaRPr lang="fi-FI" b="0" i="0" dirty="0">
            <a:solidFill>
              <a:schemeClr val="tx1"/>
            </a:solidFill>
          </a:endParaRPr>
        </a:p>
      </dgm:t>
    </dgm:pt>
    <dgm:pt modelId="{7F914DAB-0E84-427E-B0B5-CE8D6200A9D8}" type="parTrans" cxnId="{0C302D9C-D235-4EAB-9D75-D66B96F2A91C}">
      <dgm:prSet/>
      <dgm:spPr/>
      <dgm:t>
        <a:bodyPr/>
        <a:lstStyle/>
        <a:p>
          <a:endParaRPr lang="fi-FI"/>
        </a:p>
      </dgm:t>
    </dgm:pt>
    <dgm:pt modelId="{686622F5-1255-42EA-A767-0E53FB4898CF}" type="sibTrans" cxnId="{0C302D9C-D235-4EAB-9D75-D66B96F2A91C}">
      <dgm:prSet/>
      <dgm:spPr/>
      <dgm:t>
        <a:bodyPr/>
        <a:lstStyle/>
        <a:p>
          <a:endParaRPr lang="fi-FI"/>
        </a:p>
      </dgm:t>
    </dgm:pt>
    <dgm:pt modelId="{2CEB152D-1CA3-9344-BD14-F5C50E4C3EF5}">
      <dgm:prSet/>
      <dgm:spPr>
        <a:solidFill>
          <a:schemeClr val="bg1"/>
        </a:solidFill>
        <a:ln>
          <a:solidFill>
            <a:srgbClr val="62BB46"/>
          </a:solidFill>
          <a:prstDash val="sysDot"/>
        </a:ln>
      </dgm:spPr>
      <dgm:t>
        <a:bodyPr/>
        <a:lstStyle/>
        <a:p>
          <a:pPr rtl="0"/>
          <a:r>
            <a:rPr lang="en-GB" smtClean="0">
              <a:solidFill>
                <a:schemeClr val="tx1"/>
              </a:solidFill>
              <a:latin typeface="+mj-lt"/>
              <a:ea typeface="+mj-ea"/>
              <a:cs typeface="+mj-cs"/>
            </a:rPr>
            <a:t>About half of Finland’s bioeconomy consists of forest bioeconomy. </a:t>
          </a:r>
          <a:endParaRPr lang="fi-FI" dirty="0">
            <a:solidFill>
              <a:schemeClr val="tx1"/>
            </a:solidFill>
          </a:endParaRPr>
        </a:p>
      </dgm:t>
    </dgm:pt>
    <dgm:pt modelId="{EA54654A-4298-8D4F-9E46-11AF22270DB3}" type="parTrans" cxnId="{EE11193C-952C-924B-8922-6F3914D112C2}">
      <dgm:prSet/>
      <dgm:spPr/>
    </dgm:pt>
    <dgm:pt modelId="{CF94EA73-174B-3E46-9A61-40697E0D894F}" type="sibTrans" cxnId="{EE11193C-952C-924B-8922-6F3914D112C2}">
      <dgm:prSet/>
      <dgm:spPr/>
    </dgm:pt>
    <dgm:pt modelId="{79E849E4-B29A-B54F-8319-B0F0EC92981B}">
      <dgm:prSet/>
      <dgm:spPr>
        <a:solidFill>
          <a:schemeClr val="bg1"/>
        </a:solidFill>
        <a:ln>
          <a:solidFill>
            <a:srgbClr val="62BB46"/>
          </a:solidFill>
          <a:prstDash val="sysDot"/>
        </a:ln>
      </dgm:spPr>
      <dgm:t>
        <a:bodyPr/>
        <a:lstStyle/>
        <a:p>
          <a:pPr rtl="0"/>
          <a:r>
            <a:rPr lang="en-GB" dirty="0" err="1" smtClean="0">
              <a:solidFill>
                <a:schemeClr val="tx1"/>
              </a:solidFill>
              <a:latin typeface="+mj-lt"/>
              <a:ea typeface="+mj-ea"/>
              <a:cs typeface="+mj-cs"/>
            </a:rPr>
            <a:t>Bioeconomy</a:t>
          </a:r>
          <a:r>
            <a:rPr lang="en-GB" dirty="0" smtClean="0">
              <a:solidFill>
                <a:schemeClr val="tx1"/>
              </a:solidFill>
              <a:latin typeface="+mj-lt"/>
              <a:ea typeface="+mj-ea"/>
              <a:cs typeface="+mj-cs"/>
            </a:rPr>
            <a:t> combines wood processing, chemistry, energy, construction, technology food and health</a:t>
          </a:r>
          <a:r>
            <a:rPr lang="fi-FI" dirty="0" smtClean="0">
              <a:solidFill>
                <a:schemeClr val="tx1"/>
              </a:solidFill>
            </a:rPr>
            <a:t>.</a:t>
          </a:r>
          <a:endParaRPr lang="fi-FI" b="0" i="0" dirty="0">
            <a:solidFill>
              <a:schemeClr val="tx1"/>
            </a:solidFill>
          </a:endParaRPr>
        </a:p>
      </dgm:t>
    </dgm:pt>
    <dgm:pt modelId="{897D3F85-8A11-B54B-B5B1-C1367D5FD4EF}" type="parTrans" cxnId="{87CC87B9-8F0F-054C-AF6D-31BFDCCAAD92}">
      <dgm:prSet/>
      <dgm:spPr/>
    </dgm:pt>
    <dgm:pt modelId="{F8F13BF8-319B-5045-BE92-3381DE0304AF}" type="sibTrans" cxnId="{87CC87B9-8F0F-054C-AF6D-31BFDCCAAD92}">
      <dgm:prSet/>
      <dgm:spPr/>
    </dgm:pt>
    <dgm:pt modelId="{96EC47B6-B9EC-4D2A-9492-CCA1BD28958A}" type="pres">
      <dgm:prSet presAssocID="{A192EE49-AF72-428A-9499-983659CB6150}" presName="linear" presStyleCnt="0">
        <dgm:presLayoutVars>
          <dgm:animLvl val="lvl"/>
          <dgm:resizeHandles val="exact"/>
        </dgm:presLayoutVars>
      </dgm:prSet>
      <dgm:spPr/>
      <dgm:t>
        <a:bodyPr/>
        <a:lstStyle/>
        <a:p>
          <a:endParaRPr lang="fi-FI"/>
        </a:p>
      </dgm:t>
    </dgm:pt>
    <dgm:pt modelId="{8116DE81-733D-4EC2-8983-1DCC02EBA242}" type="pres">
      <dgm:prSet presAssocID="{13546EC5-0025-497D-8AC5-B6F2270EBD49}" presName="parentText" presStyleLbl="node1" presStyleIdx="0" presStyleCnt="3" custLinFactY="-4824" custLinFactNeighborY="-100000">
        <dgm:presLayoutVars>
          <dgm:chMax val="0"/>
          <dgm:bulletEnabled val="1"/>
        </dgm:presLayoutVars>
      </dgm:prSet>
      <dgm:spPr/>
      <dgm:t>
        <a:bodyPr/>
        <a:lstStyle/>
        <a:p>
          <a:endParaRPr lang="fi-FI"/>
        </a:p>
      </dgm:t>
    </dgm:pt>
    <dgm:pt modelId="{74A99E28-AA13-4B01-94F9-1B46DFE81687}" type="pres">
      <dgm:prSet presAssocID="{686622F5-1255-42EA-A767-0E53FB4898CF}" presName="spacer" presStyleCnt="0"/>
      <dgm:spPr/>
    </dgm:pt>
    <dgm:pt modelId="{25DF8F33-90C5-D945-A543-816B1CD2E57C}" type="pres">
      <dgm:prSet presAssocID="{79E849E4-B29A-B54F-8319-B0F0EC92981B}" presName="parentText" presStyleLbl="node1" presStyleIdx="1" presStyleCnt="3">
        <dgm:presLayoutVars>
          <dgm:chMax val="0"/>
          <dgm:bulletEnabled val="1"/>
        </dgm:presLayoutVars>
      </dgm:prSet>
      <dgm:spPr/>
      <dgm:t>
        <a:bodyPr/>
        <a:lstStyle/>
        <a:p>
          <a:endParaRPr lang="fi-FI"/>
        </a:p>
      </dgm:t>
    </dgm:pt>
    <dgm:pt modelId="{3BF097A1-2262-5E45-904A-C61A5B2C3B04}" type="pres">
      <dgm:prSet presAssocID="{F8F13BF8-319B-5045-BE92-3381DE0304AF}" presName="spacer" presStyleCnt="0"/>
      <dgm:spPr/>
    </dgm:pt>
    <dgm:pt modelId="{B646BDD0-F3BF-4340-A536-0F2C480FC9D8}" type="pres">
      <dgm:prSet presAssocID="{2CEB152D-1CA3-9344-BD14-F5C50E4C3EF5}" presName="parentText" presStyleLbl="node1" presStyleIdx="2" presStyleCnt="3" custLinFactY="9123" custLinFactNeighborY="100000">
        <dgm:presLayoutVars>
          <dgm:chMax val="0"/>
          <dgm:bulletEnabled val="1"/>
        </dgm:presLayoutVars>
      </dgm:prSet>
      <dgm:spPr/>
      <dgm:t>
        <a:bodyPr/>
        <a:lstStyle/>
        <a:p>
          <a:endParaRPr lang="fi-FI"/>
        </a:p>
      </dgm:t>
    </dgm:pt>
  </dgm:ptLst>
  <dgm:cxnLst>
    <dgm:cxn modelId="{942599CF-66F8-8F40-BE02-CB8A59A89E2E}" type="presOf" srcId="{2CEB152D-1CA3-9344-BD14-F5C50E4C3EF5}" destId="{B646BDD0-F3BF-4340-A536-0F2C480FC9D8}" srcOrd="0" destOrd="0" presId="urn:microsoft.com/office/officeart/2005/8/layout/vList2"/>
    <dgm:cxn modelId="{01CB92B3-8D98-1D4B-A7FB-148D826706B2}" type="presOf" srcId="{79E849E4-B29A-B54F-8319-B0F0EC92981B}" destId="{25DF8F33-90C5-D945-A543-816B1CD2E57C}" srcOrd="0" destOrd="0" presId="urn:microsoft.com/office/officeart/2005/8/layout/vList2"/>
    <dgm:cxn modelId="{0C302D9C-D235-4EAB-9D75-D66B96F2A91C}" srcId="{A192EE49-AF72-428A-9499-983659CB6150}" destId="{13546EC5-0025-497D-8AC5-B6F2270EBD49}" srcOrd="0" destOrd="0" parTransId="{7F914DAB-0E84-427E-B0B5-CE8D6200A9D8}" sibTransId="{686622F5-1255-42EA-A767-0E53FB4898CF}"/>
    <dgm:cxn modelId="{89354572-C081-4B96-A082-1A816F2638DD}" type="presOf" srcId="{A192EE49-AF72-428A-9499-983659CB6150}" destId="{96EC47B6-B9EC-4D2A-9492-CCA1BD28958A}" srcOrd="0" destOrd="0" presId="urn:microsoft.com/office/officeart/2005/8/layout/vList2"/>
    <dgm:cxn modelId="{6A007FB2-DBE3-440F-AE99-336D322844EB}" type="presOf" srcId="{13546EC5-0025-497D-8AC5-B6F2270EBD49}" destId="{8116DE81-733D-4EC2-8983-1DCC02EBA242}" srcOrd="0" destOrd="0" presId="urn:microsoft.com/office/officeart/2005/8/layout/vList2"/>
    <dgm:cxn modelId="{EE11193C-952C-924B-8922-6F3914D112C2}" srcId="{A192EE49-AF72-428A-9499-983659CB6150}" destId="{2CEB152D-1CA3-9344-BD14-F5C50E4C3EF5}" srcOrd="2" destOrd="0" parTransId="{EA54654A-4298-8D4F-9E46-11AF22270DB3}" sibTransId="{CF94EA73-174B-3E46-9A61-40697E0D894F}"/>
    <dgm:cxn modelId="{87CC87B9-8F0F-054C-AF6D-31BFDCCAAD92}" srcId="{A192EE49-AF72-428A-9499-983659CB6150}" destId="{79E849E4-B29A-B54F-8319-B0F0EC92981B}" srcOrd="1" destOrd="0" parTransId="{897D3F85-8A11-B54B-B5B1-C1367D5FD4EF}" sibTransId="{F8F13BF8-319B-5045-BE92-3381DE0304AF}"/>
    <dgm:cxn modelId="{4438B054-029D-4E42-81D9-5FE8FA665916}" type="presParOf" srcId="{96EC47B6-B9EC-4D2A-9492-CCA1BD28958A}" destId="{8116DE81-733D-4EC2-8983-1DCC02EBA242}" srcOrd="0" destOrd="0" presId="urn:microsoft.com/office/officeart/2005/8/layout/vList2"/>
    <dgm:cxn modelId="{C6D4BC7A-7159-44AE-96FA-D224BCAE3046}" type="presParOf" srcId="{96EC47B6-B9EC-4D2A-9492-CCA1BD28958A}" destId="{74A99E28-AA13-4B01-94F9-1B46DFE81687}" srcOrd="1" destOrd="0" presId="urn:microsoft.com/office/officeart/2005/8/layout/vList2"/>
    <dgm:cxn modelId="{E69768E6-D09A-CE4A-AECB-1B255EC1F59C}" type="presParOf" srcId="{96EC47B6-B9EC-4D2A-9492-CCA1BD28958A}" destId="{25DF8F33-90C5-D945-A543-816B1CD2E57C}" srcOrd="2" destOrd="0" presId="urn:microsoft.com/office/officeart/2005/8/layout/vList2"/>
    <dgm:cxn modelId="{49AC3C35-4BA6-AE4E-974B-173865A3E6AC}" type="presParOf" srcId="{96EC47B6-B9EC-4D2A-9492-CCA1BD28958A}" destId="{3BF097A1-2262-5E45-904A-C61A5B2C3B04}" srcOrd="3" destOrd="0" presId="urn:microsoft.com/office/officeart/2005/8/layout/vList2"/>
    <dgm:cxn modelId="{219A3CF4-22F5-3748-82F9-BEF72AEFEE2A}" type="presParOf" srcId="{96EC47B6-B9EC-4D2A-9492-CCA1BD28958A}" destId="{B646BDD0-F3BF-4340-A536-0F2C480FC9D8}" srcOrd="4"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600D4D-2F3F-405A-9160-9F8C9585B46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i-FI"/>
        </a:p>
      </dgm:t>
    </dgm:pt>
    <dgm:pt modelId="{BF9CC800-D434-48AE-874E-7F205F1DFFD0}">
      <dgm:prSet/>
      <dgm:spPr/>
      <dgm:t>
        <a:bodyPr/>
        <a:lstStyle/>
        <a:p>
          <a:pPr rtl="0"/>
          <a:r>
            <a:rPr lang="en-GB" dirty="0" smtClean="0"/>
            <a:t>“Remote-controlled” paper price tags</a:t>
          </a:r>
          <a:endParaRPr lang="fi-FI" dirty="0"/>
        </a:p>
      </dgm:t>
    </dgm:pt>
    <dgm:pt modelId="{FC5715CE-6A26-4E50-936A-3EA687D577B3}" type="parTrans" cxnId="{9875460A-0185-434D-851F-05DAA36A5984}">
      <dgm:prSet/>
      <dgm:spPr/>
      <dgm:t>
        <a:bodyPr/>
        <a:lstStyle/>
        <a:p>
          <a:endParaRPr lang="fi-FI"/>
        </a:p>
      </dgm:t>
    </dgm:pt>
    <dgm:pt modelId="{EC8373BF-9185-45BE-81E7-7B09D7F4D3DF}" type="sibTrans" cxnId="{9875460A-0185-434D-851F-05DAA36A5984}">
      <dgm:prSet/>
      <dgm:spPr>
        <a:solidFill>
          <a:srgbClr val="E03A3E"/>
        </a:solidFill>
      </dgm:spPr>
      <dgm:t>
        <a:bodyPr/>
        <a:lstStyle/>
        <a:p>
          <a:endParaRPr lang="fi-FI"/>
        </a:p>
      </dgm:t>
    </dgm:pt>
    <dgm:pt modelId="{2DC5A484-ACF6-49FB-91A2-AF07D2A5A8BB}">
      <dgm:prSet/>
      <dgm:spPr/>
      <dgm:t>
        <a:bodyPr/>
        <a:lstStyle/>
        <a:p>
          <a:pPr rtl="0"/>
          <a:r>
            <a:rPr lang="en-GB" dirty="0" smtClean="0"/>
            <a:t>Sound systems and car parts made of wood composite </a:t>
          </a:r>
          <a:endParaRPr lang="fi-FI" dirty="0"/>
        </a:p>
      </dgm:t>
    </dgm:pt>
    <dgm:pt modelId="{0F24A4FD-453F-47EF-9F74-26E1D5F688A1}" type="parTrans" cxnId="{E858DDBE-D845-45F6-A5E2-4DEB3EB84A52}">
      <dgm:prSet/>
      <dgm:spPr/>
      <dgm:t>
        <a:bodyPr/>
        <a:lstStyle/>
        <a:p>
          <a:endParaRPr lang="fi-FI"/>
        </a:p>
      </dgm:t>
    </dgm:pt>
    <dgm:pt modelId="{77FB72AC-A3C5-4087-BF86-6AC2DE669655}" type="sibTrans" cxnId="{E858DDBE-D845-45F6-A5E2-4DEB3EB84A52}">
      <dgm:prSet/>
      <dgm:spPr>
        <a:solidFill>
          <a:srgbClr val="E03A3E"/>
        </a:solidFill>
      </dgm:spPr>
      <dgm:t>
        <a:bodyPr/>
        <a:lstStyle/>
        <a:p>
          <a:endParaRPr lang="fi-FI"/>
        </a:p>
      </dgm:t>
    </dgm:pt>
    <dgm:pt modelId="{59F979A5-B975-4BB9-A98A-6E9575410A61}">
      <dgm:prSet/>
      <dgm:spPr/>
      <dgm:t>
        <a:bodyPr/>
        <a:lstStyle/>
        <a:p>
          <a:pPr rtl="0"/>
          <a:r>
            <a:rPr lang="en-GB" dirty="0" smtClean="0"/>
            <a:t>Biodegradable packaging materials</a:t>
          </a:r>
          <a:endParaRPr lang="fi-FI" dirty="0"/>
        </a:p>
      </dgm:t>
    </dgm:pt>
    <dgm:pt modelId="{7F8451DA-1A99-4C04-A870-07C2D0B2765B}" type="parTrans" cxnId="{099F9B47-1FDF-4ABE-8767-12C91FCC0F91}">
      <dgm:prSet/>
      <dgm:spPr/>
      <dgm:t>
        <a:bodyPr/>
        <a:lstStyle/>
        <a:p>
          <a:endParaRPr lang="fi-FI"/>
        </a:p>
      </dgm:t>
    </dgm:pt>
    <dgm:pt modelId="{B80ADAFF-25B4-48FE-A660-6C773B98D02B}" type="sibTrans" cxnId="{099F9B47-1FDF-4ABE-8767-12C91FCC0F91}">
      <dgm:prSet/>
      <dgm:spPr>
        <a:solidFill>
          <a:srgbClr val="E03A3E"/>
        </a:solidFill>
      </dgm:spPr>
      <dgm:t>
        <a:bodyPr/>
        <a:lstStyle/>
        <a:p>
          <a:endParaRPr lang="fi-FI"/>
        </a:p>
      </dgm:t>
    </dgm:pt>
    <dgm:pt modelId="{0051B619-874C-49EE-A33C-7AB23426B9C8}">
      <dgm:prSet/>
      <dgm:spPr/>
      <dgm:t>
        <a:bodyPr/>
        <a:lstStyle/>
        <a:p>
          <a:pPr rtl="0"/>
          <a:r>
            <a:rPr lang="en-GB" dirty="0" smtClean="0"/>
            <a:t>Flexible screens made of </a:t>
          </a:r>
          <a:r>
            <a:rPr lang="en-GB" dirty="0" err="1" smtClean="0"/>
            <a:t>nanocellulose</a:t>
          </a:r>
          <a:endParaRPr lang="fi-FI" dirty="0"/>
        </a:p>
      </dgm:t>
    </dgm:pt>
    <dgm:pt modelId="{4C5A4C44-6EFD-46C8-9E36-7DEA61895068}" type="parTrans" cxnId="{19ACC140-414A-4BC0-98EF-97B51275D5A0}">
      <dgm:prSet/>
      <dgm:spPr/>
      <dgm:t>
        <a:bodyPr/>
        <a:lstStyle/>
        <a:p>
          <a:endParaRPr lang="fi-FI"/>
        </a:p>
      </dgm:t>
    </dgm:pt>
    <dgm:pt modelId="{FAEF3B62-3499-4003-8B03-A93CC9D6B1CF}" type="sibTrans" cxnId="{19ACC140-414A-4BC0-98EF-97B51275D5A0}">
      <dgm:prSet/>
      <dgm:spPr>
        <a:solidFill>
          <a:srgbClr val="E03A3E"/>
        </a:solidFill>
      </dgm:spPr>
      <dgm:t>
        <a:bodyPr/>
        <a:lstStyle/>
        <a:p>
          <a:endParaRPr lang="fi-FI"/>
        </a:p>
      </dgm:t>
    </dgm:pt>
    <dgm:pt modelId="{4DCE192F-0A59-40A1-B2A6-B714B383E821}">
      <dgm:prSet/>
      <dgm:spPr/>
      <dgm:t>
        <a:bodyPr/>
        <a:lstStyle/>
        <a:p>
          <a:pPr rtl="0"/>
          <a:r>
            <a:rPr lang="en-GB" dirty="0" smtClean="0"/>
            <a:t>Intelligent packaging that monitors the intake of medicine or edibility of food products</a:t>
          </a:r>
          <a:endParaRPr lang="fi-FI" dirty="0"/>
        </a:p>
      </dgm:t>
    </dgm:pt>
    <dgm:pt modelId="{CA4821AB-8BBB-4676-9AA2-91DAEC51D3B7}" type="parTrans" cxnId="{DA01D653-850F-4E12-A96C-44F2D602841F}">
      <dgm:prSet/>
      <dgm:spPr/>
      <dgm:t>
        <a:bodyPr/>
        <a:lstStyle/>
        <a:p>
          <a:endParaRPr lang="fi-FI"/>
        </a:p>
      </dgm:t>
    </dgm:pt>
    <dgm:pt modelId="{2FCD6A7E-6B81-4C07-AE70-2C0168E6648A}" type="sibTrans" cxnId="{DA01D653-850F-4E12-A96C-44F2D602841F}">
      <dgm:prSet/>
      <dgm:spPr>
        <a:solidFill>
          <a:srgbClr val="E03A3E"/>
        </a:solidFill>
      </dgm:spPr>
      <dgm:t>
        <a:bodyPr/>
        <a:lstStyle/>
        <a:p>
          <a:endParaRPr lang="fi-FI"/>
        </a:p>
      </dgm:t>
    </dgm:pt>
    <dgm:pt modelId="{5BE4077D-150A-491A-A130-436F15C6ED9D}" type="pres">
      <dgm:prSet presAssocID="{4E600D4D-2F3F-405A-9160-9F8C9585B46E}" presName="cycle" presStyleCnt="0">
        <dgm:presLayoutVars>
          <dgm:dir/>
          <dgm:resizeHandles val="exact"/>
        </dgm:presLayoutVars>
      </dgm:prSet>
      <dgm:spPr/>
      <dgm:t>
        <a:bodyPr/>
        <a:lstStyle/>
        <a:p>
          <a:endParaRPr lang="fi-FI"/>
        </a:p>
      </dgm:t>
    </dgm:pt>
    <dgm:pt modelId="{A4997423-77F3-40DF-9724-CB8A490E9AEF}" type="pres">
      <dgm:prSet presAssocID="{BF9CC800-D434-48AE-874E-7F205F1DFFD0}" presName="dummy" presStyleCnt="0"/>
      <dgm:spPr/>
    </dgm:pt>
    <dgm:pt modelId="{5695C53A-CE38-40C7-8D68-F344B44E85A7}" type="pres">
      <dgm:prSet presAssocID="{BF9CC800-D434-48AE-874E-7F205F1DFFD0}" presName="node" presStyleLbl="revTx" presStyleIdx="0" presStyleCnt="5">
        <dgm:presLayoutVars>
          <dgm:bulletEnabled val="1"/>
        </dgm:presLayoutVars>
      </dgm:prSet>
      <dgm:spPr/>
      <dgm:t>
        <a:bodyPr/>
        <a:lstStyle/>
        <a:p>
          <a:endParaRPr lang="fi-FI"/>
        </a:p>
      </dgm:t>
    </dgm:pt>
    <dgm:pt modelId="{AE5922DD-0BE0-4F5C-A7D1-848E8039FA2B}" type="pres">
      <dgm:prSet presAssocID="{EC8373BF-9185-45BE-81E7-7B09D7F4D3DF}" presName="sibTrans" presStyleLbl="node1" presStyleIdx="0" presStyleCnt="5"/>
      <dgm:spPr/>
      <dgm:t>
        <a:bodyPr/>
        <a:lstStyle/>
        <a:p>
          <a:endParaRPr lang="fi-FI"/>
        </a:p>
      </dgm:t>
    </dgm:pt>
    <dgm:pt modelId="{029999BC-427F-4832-94E1-13495217847D}" type="pres">
      <dgm:prSet presAssocID="{2DC5A484-ACF6-49FB-91A2-AF07D2A5A8BB}" presName="dummy" presStyleCnt="0"/>
      <dgm:spPr/>
    </dgm:pt>
    <dgm:pt modelId="{83797D82-E5ED-4005-A348-C19E11453D98}" type="pres">
      <dgm:prSet presAssocID="{2DC5A484-ACF6-49FB-91A2-AF07D2A5A8BB}" presName="node" presStyleLbl="revTx" presStyleIdx="1" presStyleCnt="5">
        <dgm:presLayoutVars>
          <dgm:bulletEnabled val="1"/>
        </dgm:presLayoutVars>
      </dgm:prSet>
      <dgm:spPr/>
      <dgm:t>
        <a:bodyPr/>
        <a:lstStyle/>
        <a:p>
          <a:endParaRPr lang="fi-FI"/>
        </a:p>
      </dgm:t>
    </dgm:pt>
    <dgm:pt modelId="{877A1A63-4EC8-4887-81AB-DC625F03AE16}" type="pres">
      <dgm:prSet presAssocID="{77FB72AC-A3C5-4087-BF86-6AC2DE669655}" presName="sibTrans" presStyleLbl="node1" presStyleIdx="1" presStyleCnt="5"/>
      <dgm:spPr/>
      <dgm:t>
        <a:bodyPr/>
        <a:lstStyle/>
        <a:p>
          <a:endParaRPr lang="fi-FI"/>
        </a:p>
      </dgm:t>
    </dgm:pt>
    <dgm:pt modelId="{A961BD86-7AA3-4960-A8B4-36A8EDAE2A1B}" type="pres">
      <dgm:prSet presAssocID="{59F979A5-B975-4BB9-A98A-6E9575410A61}" presName="dummy" presStyleCnt="0"/>
      <dgm:spPr/>
    </dgm:pt>
    <dgm:pt modelId="{89CE8CD1-FEBC-42B1-B725-97E0D2A8F9B9}" type="pres">
      <dgm:prSet presAssocID="{59F979A5-B975-4BB9-A98A-6E9575410A61}" presName="node" presStyleLbl="revTx" presStyleIdx="2" presStyleCnt="5">
        <dgm:presLayoutVars>
          <dgm:bulletEnabled val="1"/>
        </dgm:presLayoutVars>
      </dgm:prSet>
      <dgm:spPr/>
      <dgm:t>
        <a:bodyPr/>
        <a:lstStyle/>
        <a:p>
          <a:endParaRPr lang="fi-FI"/>
        </a:p>
      </dgm:t>
    </dgm:pt>
    <dgm:pt modelId="{89E94386-F4DB-4DCA-942F-BC19ABAF5255}" type="pres">
      <dgm:prSet presAssocID="{B80ADAFF-25B4-48FE-A660-6C773B98D02B}" presName="sibTrans" presStyleLbl="node1" presStyleIdx="2" presStyleCnt="5"/>
      <dgm:spPr/>
      <dgm:t>
        <a:bodyPr/>
        <a:lstStyle/>
        <a:p>
          <a:endParaRPr lang="fi-FI"/>
        </a:p>
      </dgm:t>
    </dgm:pt>
    <dgm:pt modelId="{9E7E2BA1-C28C-47D6-81FD-0C160FEDAE54}" type="pres">
      <dgm:prSet presAssocID="{0051B619-874C-49EE-A33C-7AB23426B9C8}" presName="dummy" presStyleCnt="0"/>
      <dgm:spPr/>
    </dgm:pt>
    <dgm:pt modelId="{7B42E59E-49A8-4CAC-8BF6-67FE3951FB85}" type="pres">
      <dgm:prSet presAssocID="{0051B619-874C-49EE-A33C-7AB23426B9C8}" presName="node" presStyleLbl="revTx" presStyleIdx="3" presStyleCnt="5">
        <dgm:presLayoutVars>
          <dgm:bulletEnabled val="1"/>
        </dgm:presLayoutVars>
      </dgm:prSet>
      <dgm:spPr/>
      <dgm:t>
        <a:bodyPr/>
        <a:lstStyle/>
        <a:p>
          <a:endParaRPr lang="fi-FI"/>
        </a:p>
      </dgm:t>
    </dgm:pt>
    <dgm:pt modelId="{5D5BB118-65AA-4A02-853A-3066E910A50D}" type="pres">
      <dgm:prSet presAssocID="{FAEF3B62-3499-4003-8B03-A93CC9D6B1CF}" presName="sibTrans" presStyleLbl="node1" presStyleIdx="3" presStyleCnt="5"/>
      <dgm:spPr/>
      <dgm:t>
        <a:bodyPr/>
        <a:lstStyle/>
        <a:p>
          <a:endParaRPr lang="fi-FI"/>
        </a:p>
      </dgm:t>
    </dgm:pt>
    <dgm:pt modelId="{E9F05CE2-BAF2-4BA9-A67C-48D5E28733F9}" type="pres">
      <dgm:prSet presAssocID="{4DCE192F-0A59-40A1-B2A6-B714B383E821}" presName="dummy" presStyleCnt="0"/>
      <dgm:spPr/>
    </dgm:pt>
    <dgm:pt modelId="{F80513F6-C8B4-4953-B553-9DC6050F98ED}" type="pres">
      <dgm:prSet presAssocID="{4DCE192F-0A59-40A1-B2A6-B714B383E821}" presName="node" presStyleLbl="revTx" presStyleIdx="4" presStyleCnt="5">
        <dgm:presLayoutVars>
          <dgm:bulletEnabled val="1"/>
        </dgm:presLayoutVars>
      </dgm:prSet>
      <dgm:spPr/>
      <dgm:t>
        <a:bodyPr/>
        <a:lstStyle/>
        <a:p>
          <a:endParaRPr lang="fi-FI"/>
        </a:p>
      </dgm:t>
    </dgm:pt>
    <dgm:pt modelId="{FD9B9703-160B-4321-8F08-42DC2C8C78A9}" type="pres">
      <dgm:prSet presAssocID="{2FCD6A7E-6B81-4C07-AE70-2C0168E6648A}" presName="sibTrans" presStyleLbl="node1" presStyleIdx="4" presStyleCnt="5"/>
      <dgm:spPr/>
      <dgm:t>
        <a:bodyPr/>
        <a:lstStyle/>
        <a:p>
          <a:endParaRPr lang="fi-FI"/>
        </a:p>
      </dgm:t>
    </dgm:pt>
  </dgm:ptLst>
  <dgm:cxnLst>
    <dgm:cxn modelId="{9875460A-0185-434D-851F-05DAA36A5984}" srcId="{4E600D4D-2F3F-405A-9160-9F8C9585B46E}" destId="{BF9CC800-D434-48AE-874E-7F205F1DFFD0}" srcOrd="0" destOrd="0" parTransId="{FC5715CE-6A26-4E50-936A-3EA687D577B3}" sibTransId="{EC8373BF-9185-45BE-81E7-7B09D7F4D3DF}"/>
    <dgm:cxn modelId="{F963A773-DEA4-3B4C-8647-1CC001355E17}" type="presOf" srcId="{FAEF3B62-3499-4003-8B03-A93CC9D6B1CF}" destId="{5D5BB118-65AA-4A02-853A-3066E910A50D}" srcOrd="0" destOrd="0" presId="urn:microsoft.com/office/officeart/2005/8/layout/cycle1"/>
    <dgm:cxn modelId="{5D460D80-9A54-4849-96DB-0567F7C70351}" type="presOf" srcId="{4E600D4D-2F3F-405A-9160-9F8C9585B46E}" destId="{5BE4077D-150A-491A-A130-436F15C6ED9D}" srcOrd="0" destOrd="0" presId="urn:microsoft.com/office/officeart/2005/8/layout/cycle1"/>
    <dgm:cxn modelId="{28A7C0BD-A79E-024C-BB23-97B6F089FD3F}" type="presOf" srcId="{B80ADAFF-25B4-48FE-A660-6C773B98D02B}" destId="{89E94386-F4DB-4DCA-942F-BC19ABAF5255}" srcOrd="0" destOrd="0" presId="urn:microsoft.com/office/officeart/2005/8/layout/cycle1"/>
    <dgm:cxn modelId="{A0600CF2-D56E-284C-B51D-BBFE8A78467B}" type="presOf" srcId="{EC8373BF-9185-45BE-81E7-7B09D7F4D3DF}" destId="{AE5922DD-0BE0-4F5C-A7D1-848E8039FA2B}" srcOrd="0" destOrd="0" presId="urn:microsoft.com/office/officeart/2005/8/layout/cycle1"/>
    <dgm:cxn modelId="{0CCAAEC2-A035-9443-AB35-0574B39B52B2}" type="presOf" srcId="{59F979A5-B975-4BB9-A98A-6E9575410A61}" destId="{89CE8CD1-FEBC-42B1-B725-97E0D2A8F9B9}" srcOrd="0" destOrd="0" presId="urn:microsoft.com/office/officeart/2005/8/layout/cycle1"/>
    <dgm:cxn modelId="{695C3467-ED61-CA4A-A505-9DEDB11C03F1}" type="presOf" srcId="{2DC5A484-ACF6-49FB-91A2-AF07D2A5A8BB}" destId="{83797D82-E5ED-4005-A348-C19E11453D98}" srcOrd="0" destOrd="0" presId="urn:microsoft.com/office/officeart/2005/8/layout/cycle1"/>
    <dgm:cxn modelId="{E4C247A9-B4A6-7A4A-8860-DD6135FD8A86}" type="presOf" srcId="{BF9CC800-D434-48AE-874E-7F205F1DFFD0}" destId="{5695C53A-CE38-40C7-8D68-F344B44E85A7}" srcOrd="0" destOrd="0" presId="urn:microsoft.com/office/officeart/2005/8/layout/cycle1"/>
    <dgm:cxn modelId="{A8182BD2-8D9F-2544-8C78-B3EC7B5D9B76}" type="presOf" srcId="{77FB72AC-A3C5-4087-BF86-6AC2DE669655}" destId="{877A1A63-4EC8-4887-81AB-DC625F03AE16}" srcOrd="0" destOrd="0" presId="urn:microsoft.com/office/officeart/2005/8/layout/cycle1"/>
    <dgm:cxn modelId="{E858DDBE-D845-45F6-A5E2-4DEB3EB84A52}" srcId="{4E600D4D-2F3F-405A-9160-9F8C9585B46E}" destId="{2DC5A484-ACF6-49FB-91A2-AF07D2A5A8BB}" srcOrd="1" destOrd="0" parTransId="{0F24A4FD-453F-47EF-9F74-26E1D5F688A1}" sibTransId="{77FB72AC-A3C5-4087-BF86-6AC2DE669655}"/>
    <dgm:cxn modelId="{DA01D653-850F-4E12-A96C-44F2D602841F}" srcId="{4E600D4D-2F3F-405A-9160-9F8C9585B46E}" destId="{4DCE192F-0A59-40A1-B2A6-B714B383E821}" srcOrd="4" destOrd="0" parTransId="{CA4821AB-8BBB-4676-9AA2-91DAEC51D3B7}" sibTransId="{2FCD6A7E-6B81-4C07-AE70-2C0168E6648A}"/>
    <dgm:cxn modelId="{B1802B52-A9CA-F043-BBB0-069AD23F49EF}" type="presOf" srcId="{4DCE192F-0A59-40A1-B2A6-B714B383E821}" destId="{F80513F6-C8B4-4953-B553-9DC6050F98ED}" srcOrd="0" destOrd="0" presId="urn:microsoft.com/office/officeart/2005/8/layout/cycle1"/>
    <dgm:cxn modelId="{7CC64F5A-4E30-FD43-885D-172DCC046958}" type="presOf" srcId="{2FCD6A7E-6B81-4C07-AE70-2C0168E6648A}" destId="{FD9B9703-160B-4321-8F08-42DC2C8C78A9}" srcOrd="0" destOrd="0" presId="urn:microsoft.com/office/officeart/2005/8/layout/cycle1"/>
    <dgm:cxn modelId="{CA3414D7-9C5A-1640-A555-8A2587384FA0}" type="presOf" srcId="{0051B619-874C-49EE-A33C-7AB23426B9C8}" destId="{7B42E59E-49A8-4CAC-8BF6-67FE3951FB85}" srcOrd="0" destOrd="0" presId="urn:microsoft.com/office/officeart/2005/8/layout/cycle1"/>
    <dgm:cxn modelId="{099F9B47-1FDF-4ABE-8767-12C91FCC0F91}" srcId="{4E600D4D-2F3F-405A-9160-9F8C9585B46E}" destId="{59F979A5-B975-4BB9-A98A-6E9575410A61}" srcOrd="2" destOrd="0" parTransId="{7F8451DA-1A99-4C04-A870-07C2D0B2765B}" sibTransId="{B80ADAFF-25B4-48FE-A660-6C773B98D02B}"/>
    <dgm:cxn modelId="{19ACC140-414A-4BC0-98EF-97B51275D5A0}" srcId="{4E600D4D-2F3F-405A-9160-9F8C9585B46E}" destId="{0051B619-874C-49EE-A33C-7AB23426B9C8}" srcOrd="3" destOrd="0" parTransId="{4C5A4C44-6EFD-46C8-9E36-7DEA61895068}" sibTransId="{FAEF3B62-3499-4003-8B03-A93CC9D6B1CF}"/>
    <dgm:cxn modelId="{33EECD71-B510-3441-9DC5-18A49E4B16B7}" type="presParOf" srcId="{5BE4077D-150A-491A-A130-436F15C6ED9D}" destId="{A4997423-77F3-40DF-9724-CB8A490E9AEF}" srcOrd="0" destOrd="0" presId="urn:microsoft.com/office/officeart/2005/8/layout/cycle1"/>
    <dgm:cxn modelId="{AC21DED5-3E0F-1B46-B738-E1BA35FA06FA}" type="presParOf" srcId="{5BE4077D-150A-491A-A130-436F15C6ED9D}" destId="{5695C53A-CE38-40C7-8D68-F344B44E85A7}" srcOrd="1" destOrd="0" presId="urn:microsoft.com/office/officeart/2005/8/layout/cycle1"/>
    <dgm:cxn modelId="{06FD18A5-375C-0A42-A284-226E6595B7F5}" type="presParOf" srcId="{5BE4077D-150A-491A-A130-436F15C6ED9D}" destId="{AE5922DD-0BE0-4F5C-A7D1-848E8039FA2B}" srcOrd="2" destOrd="0" presId="urn:microsoft.com/office/officeart/2005/8/layout/cycle1"/>
    <dgm:cxn modelId="{096F8319-6A7E-3E46-A547-217E2CB7F5C0}" type="presParOf" srcId="{5BE4077D-150A-491A-A130-436F15C6ED9D}" destId="{029999BC-427F-4832-94E1-13495217847D}" srcOrd="3" destOrd="0" presId="urn:microsoft.com/office/officeart/2005/8/layout/cycle1"/>
    <dgm:cxn modelId="{CDC14DAF-362C-C442-8AB1-A94DC8EB1D35}" type="presParOf" srcId="{5BE4077D-150A-491A-A130-436F15C6ED9D}" destId="{83797D82-E5ED-4005-A348-C19E11453D98}" srcOrd="4" destOrd="0" presId="urn:microsoft.com/office/officeart/2005/8/layout/cycle1"/>
    <dgm:cxn modelId="{74EBA63D-E74A-844A-8664-30EF33B0A39B}" type="presParOf" srcId="{5BE4077D-150A-491A-A130-436F15C6ED9D}" destId="{877A1A63-4EC8-4887-81AB-DC625F03AE16}" srcOrd="5" destOrd="0" presId="urn:microsoft.com/office/officeart/2005/8/layout/cycle1"/>
    <dgm:cxn modelId="{62D25B69-FF16-A946-9F9C-E2F5B6B45D89}" type="presParOf" srcId="{5BE4077D-150A-491A-A130-436F15C6ED9D}" destId="{A961BD86-7AA3-4960-A8B4-36A8EDAE2A1B}" srcOrd="6" destOrd="0" presId="urn:microsoft.com/office/officeart/2005/8/layout/cycle1"/>
    <dgm:cxn modelId="{49D5A863-A7B7-B446-BF6D-C9981D394189}" type="presParOf" srcId="{5BE4077D-150A-491A-A130-436F15C6ED9D}" destId="{89CE8CD1-FEBC-42B1-B725-97E0D2A8F9B9}" srcOrd="7" destOrd="0" presId="urn:microsoft.com/office/officeart/2005/8/layout/cycle1"/>
    <dgm:cxn modelId="{C468DF86-03CA-DD45-9A22-99F93FB40E8F}" type="presParOf" srcId="{5BE4077D-150A-491A-A130-436F15C6ED9D}" destId="{89E94386-F4DB-4DCA-942F-BC19ABAF5255}" srcOrd="8" destOrd="0" presId="urn:microsoft.com/office/officeart/2005/8/layout/cycle1"/>
    <dgm:cxn modelId="{9C816BC4-B7F2-684E-AD74-AE9904151E0D}" type="presParOf" srcId="{5BE4077D-150A-491A-A130-436F15C6ED9D}" destId="{9E7E2BA1-C28C-47D6-81FD-0C160FEDAE54}" srcOrd="9" destOrd="0" presId="urn:microsoft.com/office/officeart/2005/8/layout/cycle1"/>
    <dgm:cxn modelId="{67EEDF7F-2A38-FA42-88F4-2392C28FE45D}" type="presParOf" srcId="{5BE4077D-150A-491A-A130-436F15C6ED9D}" destId="{7B42E59E-49A8-4CAC-8BF6-67FE3951FB85}" srcOrd="10" destOrd="0" presId="urn:microsoft.com/office/officeart/2005/8/layout/cycle1"/>
    <dgm:cxn modelId="{9F9C75F9-915E-414B-9C6F-CD123EBF687D}" type="presParOf" srcId="{5BE4077D-150A-491A-A130-436F15C6ED9D}" destId="{5D5BB118-65AA-4A02-853A-3066E910A50D}" srcOrd="11" destOrd="0" presId="urn:microsoft.com/office/officeart/2005/8/layout/cycle1"/>
    <dgm:cxn modelId="{0A9416D2-0878-A745-ADC2-9A956DCBCD21}" type="presParOf" srcId="{5BE4077D-150A-491A-A130-436F15C6ED9D}" destId="{E9F05CE2-BAF2-4BA9-A67C-48D5E28733F9}" srcOrd="12" destOrd="0" presId="urn:microsoft.com/office/officeart/2005/8/layout/cycle1"/>
    <dgm:cxn modelId="{3AC7E4F5-40A2-B243-A9E0-3C54FD4DF188}" type="presParOf" srcId="{5BE4077D-150A-491A-A130-436F15C6ED9D}" destId="{F80513F6-C8B4-4953-B553-9DC6050F98ED}" srcOrd="13" destOrd="0" presId="urn:microsoft.com/office/officeart/2005/8/layout/cycle1"/>
    <dgm:cxn modelId="{71B1439C-8CA0-F741-99A2-CB9CCD6CE49E}" type="presParOf" srcId="{5BE4077D-150A-491A-A130-436F15C6ED9D}" destId="{FD9B9703-160B-4321-8F08-42DC2C8C78A9}" srcOrd="14"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80E3B9-CD05-435C-A647-6CDA6DB2FB3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i-FI"/>
        </a:p>
      </dgm:t>
    </dgm:pt>
    <dgm:pt modelId="{03651AF6-200A-452B-A618-0F99A3B448FC}">
      <dgm:prSet custT="1"/>
      <dgm:spPr>
        <a:solidFill>
          <a:srgbClr val="62BB46"/>
        </a:solidFill>
      </dgm:spPr>
      <dgm:t>
        <a:bodyPr/>
        <a:lstStyle/>
        <a:p>
          <a:pPr rtl="0"/>
          <a:r>
            <a:rPr lang="en-GB" sz="1400" dirty="0" smtClean="0"/>
            <a:t>Finland has plenty of expertise in chemistry, biochemistry and processes connected to handling biomasses. </a:t>
          </a:r>
          <a:endParaRPr lang="fi-FI" sz="1400" dirty="0"/>
        </a:p>
      </dgm:t>
    </dgm:pt>
    <dgm:pt modelId="{E2341148-C08A-49FD-809E-826A73139FAA}" type="parTrans" cxnId="{09FC16CB-1678-4029-93DE-33D5BFA6103E}">
      <dgm:prSet/>
      <dgm:spPr/>
      <dgm:t>
        <a:bodyPr/>
        <a:lstStyle/>
        <a:p>
          <a:endParaRPr lang="fi-FI"/>
        </a:p>
      </dgm:t>
    </dgm:pt>
    <dgm:pt modelId="{031D6F77-72B0-492A-AC19-ACE2502D2DD7}" type="sibTrans" cxnId="{09FC16CB-1678-4029-93DE-33D5BFA6103E}">
      <dgm:prSet/>
      <dgm:spPr/>
      <dgm:t>
        <a:bodyPr/>
        <a:lstStyle/>
        <a:p>
          <a:endParaRPr lang="fi-FI"/>
        </a:p>
      </dgm:t>
    </dgm:pt>
    <dgm:pt modelId="{79D61BAC-5CEE-4FFB-833E-10DF6628DCC9}">
      <dgm:prSet/>
      <dgm:spPr>
        <a:solidFill>
          <a:srgbClr val="62BB46"/>
        </a:solidFill>
      </dgm:spPr>
      <dgm:t>
        <a:bodyPr/>
        <a:lstStyle/>
        <a:p>
          <a:r>
            <a:rPr lang="en-GB" smtClean="0"/>
            <a:t>About a third of chemical industry companies use bio-based raw materials. The use of these and biotechnology are on the increase. </a:t>
          </a:r>
          <a:endParaRPr lang="fi-FI" dirty="0" smtClean="0"/>
        </a:p>
      </dgm:t>
    </dgm:pt>
    <dgm:pt modelId="{80E65BA0-DC4D-4EAA-BFCE-B685A9E0C1F1}" type="parTrans" cxnId="{4EAC165F-9124-46A3-B36F-9102AB07C5D6}">
      <dgm:prSet/>
      <dgm:spPr/>
      <dgm:t>
        <a:bodyPr/>
        <a:lstStyle/>
        <a:p>
          <a:endParaRPr lang="fi-FI"/>
        </a:p>
      </dgm:t>
    </dgm:pt>
    <dgm:pt modelId="{A9C03E1D-0246-451C-8638-BAE1798CD4EB}" type="sibTrans" cxnId="{4EAC165F-9124-46A3-B36F-9102AB07C5D6}">
      <dgm:prSet/>
      <dgm:spPr/>
      <dgm:t>
        <a:bodyPr/>
        <a:lstStyle/>
        <a:p>
          <a:endParaRPr lang="fi-FI"/>
        </a:p>
      </dgm:t>
    </dgm:pt>
    <dgm:pt modelId="{4A1F7C56-49E8-407B-AE8C-5DC719848FC2}">
      <dgm:prSet/>
      <dgm:spPr>
        <a:solidFill>
          <a:srgbClr val="62BB46"/>
        </a:solidFill>
      </dgm:spPr>
      <dgm:t>
        <a:bodyPr/>
        <a:lstStyle/>
        <a:p>
          <a:r>
            <a:rPr lang="en-GB" dirty="0" smtClean="0"/>
            <a:t>Smart refinement and use of biomasses, recycling and water purification. </a:t>
          </a:r>
          <a:endParaRPr lang="fi-FI" dirty="0" smtClean="0"/>
        </a:p>
      </dgm:t>
    </dgm:pt>
    <dgm:pt modelId="{18CE68E2-051F-49FF-B283-1FB833F78AA1}" type="parTrans" cxnId="{FD4F155F-ED44-4794-B896-46A672B2C28C}">
      <dgm:prSet/>
      <dgm:spPr/>
      <dgm:t>
        <a:bodyPr/>
        <a:lstStyle/>
        <a:p>
          <a:endParaRPr lang="fi-FI"/>
        </a:p>
      </dgm:t>
    </dgm:pt>
    <dgm:pt modelId="{8FF04DFA-C2D9-430E-8011-D7447F71725F}" type="sibTrans" cxnId="{FD4F155F-ED44-4794-B896-46A672B2C28C}">
      <dgm:prSet/>
      <dgm:spPr/>
      <dgm:t>
        <a:bodyPr/>
        <a:lstStyle/>
        <a:p>
          <a:endParaRPr lang="fi-FI"/>
        </a:p>
      </dgm:t>
    </dgm:pt>
    <dgm:pt modelId="{72D5B5B9-A11B-444A-BDD3-48B9FC6432F0}" type="pres">
      <dgm:prSet presAssocID="{4C80E3B9-CD05-435C-A647-6CDA6DB2FB3A}" presName="CompostProcess" presStyleCnt="0">
        <dgm:presLayoutVars>
          <dgm:dir/>
          <dgm:resizeHandles val="exact"/>
        </dgm:presLayoutVars>
      </dgm:prSet>
      <dgm:spPr/>
      <dgm:t>
        <a:bodyPr/>
        <a:lstStyle/>
        <a:p>
          <a:endParaRPr lang="fi-FI"/>
        </a:p>
      </dgm:t>
    </dgm:pt>
    <dgm:pt modelId="{A95457E8-6980-4579-9A04-DB9F85C15513}" type="pres">
      <dgm:prSet presAssocID="{4C80E3B9-CD05-435C-A647-6CDA6DB2FB3A}" presName="arrow" presStyleLbl="bgShp" presStyleIdx="0" presStyleCnt="1"/>
      <dgm:spPr>
        <a:solidFill>
          <a:srgbClr val="B7DAB0"/>
        </a:solidFill>
      </dgm:spPr>
      <dgm:t>
        <a:bodyPr/>
        <a:lstStyle/>
        <a:p>
          <a:endParaRPr lang="fi-FI"/>
        </a:p>
      </dgm:t>
    </dgm:pt>
    <dgm:pt modelId="{F27F32EE-A8F4-4F66-A1C0-E8E9313EF3BC}" type="pres">
      <dgm:prSet presAssocID="{4C80E3B9-CD05-435C-A647-6CDA6DB2FB3A}" presName="linearProcess" presStyleCnt="0"/>
      <dgm:spPr/>
    </dgm:pt>
    <dgm:pt modelId="{246880B0-DEC9-42D1-9E6B-9844B47BF84B}" type="pres">
      <dgm:prSet presAssocID="{03651AF6-200A-452B-A618-0F99A3B448FC}" presName="textNode" presStyleLbl="node1" presStyleIdx="0" presStyleCnt="3">
        <dgm:presLayoutVars>
          <dgm:bulletEnabled val="1"/>
        </dgm:presLayoutVars>
      </dgm:prSet>
      <dgm:spPr/>
      <dgm:t>
        <a:bodyPr/>
        <a:lstStyle/>
        <a:p>
          <a:endParaRPr lang="fi-FI"/>
        </a:p>
      </dgm:t>
    </dgm:pt>
    <dgm:pt modelId="{E1C35EDD-6E4F-410D-B183-F1E77D1290A0}" type="pres">
      <dgm:prSet presAssocID="{031D6F77-72B0-492A-AC19-ACE2502D2DD7}" presName="sibTrans" presStyleCnt="0"/>
      <dgm:spPr/>
    </dgm:pt>
    <dgm:pt modelId="{AE11946A-61BE-4CC2-B8B8-AA6786E891C8}" type="pres">
      <dgm:prSet presAssocID="{79D61BAC-5CEE-4FFB-833E-10DF6628DCC9}" presName="textNode" presStyleLbl="node1" presStyleIdx="1" presStyleCnt="3">
        <dgm:presLayoutVars>
          <dgm:bulletEnabled val="1"/>
        </dgm:presLayoutVars>
      </dgm:prSet>
      <dgm:spPr/>
      <dgm:t>
        <a:bodyPr/>
        <a:lstStyle/>
        <a:p>
          <a:endParaRPr lang="fi-FI"/>
        </a:p>
      </dgm:t>
    </dgm:pt>
    <dgm:pt modelId="{059AA70B-FE20-4A6F-A213-F5FD7DACBD30}" type="pres">
      <dgm:prSet presAssocID="{A9C03E1D-0246-451C-8638-BAE1798CD4EB}" presName="sibTrans" presStyleCnt="0"/>
      <dgm:spPr/>
    </dgm:pt>
    <dgm:pt modelId="{D8DB2286-9487-49FB-9221-5C39A381EBBB}" type="pres">
      <dgm:prSet presAssocID="{4A1F7C56-49E8-407B-AE8C-5DC719848FC2}" presName="textNode" presStyleLbl="node1" presStyleIdx="2" presStyleCnt="3">
        <dgm:presLayoutVars>
          <dgm:bulletEnabled val="1"/>
        </dgm:presLayoutVars>
      </dgm:prSet>
      <dgm:spPr/>
      <dgm:t>
        <a:bodyPr/>
        <a:lstStyle/>
        <a:p>
          <a:endParaRPr lang="fi-FI"/>
        </a:p>
      </dgm:t>
    </dgm:pt>
  </dgm:ptLst>
  <dgm:cxnLst>
    <dgm:cxn modelId="{B6E52198-3F3F-4AB8-83E7-E8B00D1A2844}" type="presOf" srcId="{03651AF6-200A-452B-A618-0F99A3B448FC}" destId="{246880B0-DEC9-42D1-9E6B-9844B47BF84B}" srcOrd="0" destOrd="0" presId="urn:microsoft.com/office/officeart/2005/8/layout/hProcess9"/>
    <dgm:cxn modelId="{07FAF8CB-9508-4697-9D78-B29BF8118DFF}" type="presOf" srcId="{4C80E3B9-CD05-435C-A647-6CDA6DB2FB3A}" destId="{72D5B5B9-A11B-444A-BDD3-48B9FC6432F0}" srcOrd="0" destOrd="0" presId="urn:microsoft.com/office/officeart/2005/8/layout/hProcess9"/>
    <dgm:cxn modelId="{FD4F155F-ED44-4794-B896-46A672B2C28C}" srcId="{4C80E3B9-CD05-435C-A647-6CDA6DB2FB3A}" destId="{4A1F7C56-49E8-407B-AE8C-5DC719848FC2}" srcOrd="2" destOrd="0" parTransId="{18CE68E2-051F-49FF-B283-1FB833F78AA1}" sibTransId="{8FF04DFA-C2D9-430E-8011-D7447F71725F}"/>
    <dgm:cxn modelId="{4EAC165F-9124-46A3-B36F-9102AB07C5D6}" srcId="{4C80E3B9-CD05-435C-A647-6CDA6DB2FB3A}" destId="{79D61BAC-5CEE-4FFB-833E-10DF6628DCC9}" srcOrd="1" destOrd="0" parTransId="{80E65BA0-DC4D-4EAA-BFCE-B685A9E0C1F1}" sibTransId="{A9C03E1D-0246-451C-8638-BAE1798CD4EB}"/>
    <dgm:cxn modelId="{09FC16CB-1678-4029-93DE-33D5BFA6103E}" srcId="{4C80E3B9-CD05-435C-A647-6CDA6DB2FB3A}" destId="{03651AF6-200A-452B-A618-0F99A3B448FC}" srcOrd="0" destOrd="0" parTransId="{E2341148-C08A-49FD-809E-826A73139FAA}" sibTransId="{031D6F77-72B0-492A-AC19-ACE2502D2DD7}"/>
    <dgm:cxn modelId="{FE2392FC-0961-4AFB-ACD7-995DEC0D971C}" type="presOf" srcId="{79D61BAC-5CEE-4FFB-833E-10DF6628DCC9}" destId="{AE11946A-61BE-4CC2-B8B8-AA6786E891C8}" srcOrd="0" destOrd="0" presId="urn:microsoft.com/office/officeart/2005/8/layout/hProcess9"/>
    <dgm:cxn modelId="{FA4DA38C-4016-4E96-9FB2-7020BE52AA6C}" type="presOf" srcId="{4A1F7C56-49E8-407B-AE8C-5DC719848FC2}" destId="{D8DB2286-9487-49FB-9221-5C39A381EBBB}" srcOrd="0" destOrd="0" presId="urn:microsoft.com/office/officeart/2005/8/layout/hProcess9"/>
    <dgm:cxn modelId="{2B924D25-BF82-4F7F-880B-D1A6F1798C6F}" type="presParOf" srcId="{72D5B5B9-A11B-444A-BDD3-48B9FC6432F0}" destId="{A95457E8-6980-4579-9A04-DB9F85C15513}" srcOrd="0" destOrd="0" presId="urn:microsoft.com/office/officeart/2005/8/layout/hProcess9"/>
    <dgm:cxn modelId="{500A7672-08E6-4EFF-86D7-D0B6E6AFB58C}" type="presParOf" srcId="{72D5B5B9-A11B-444A-BDD3-48B9FC6432F0}" destId="{F27F32EE-A8F4-4F66-A1C0-E8E9313EF3BC}" srcOrd="1" destOrd="0" presId="urn:microsoft.com/office/officeart/2005/8/layout/hProcess9"/>
    <dgm:cxn modelId="{89C2D042-8E7E-41D0-AB72-AC27357BC696}" type="presParOf" srcId="{F27F32EE-A8F4-4F66-A1C0-E8E9313EF3BC}" destId="{246880B0-DEC9-42D1-9E6B-9844B47BF84B}" srcOrd="0" destOrd="0" presId="urn:microsoft.com/office/officeart/2005/8/layout/hProcess9"/>
    <dgm:cxn modelId="{02CA5077-E0A6-4852-A5A4-6A9FA542CC8C}" type="presParOf" srcId="{F27F32EE-A8F4-4F66-A1C0-E8E9313EF3BC}" destId="{E1C35EDD-6E4F-410D-B183-F1E77D1290A0}" srcOrd="1" destOrd="0" presId="urn:microsoft.com/office/officeart/2005/8/layout/hProcess9"/>
    <dgm:cxn modelId="{E746C750-95F0-4335-B9FC-10FE02123694}" type="presParOf" srcId="{F27F32EE-A8F4-4F66-A1C0-E8E9313EF3BC}" destId="{AE11946A-61BE-4CC2-B8B8-AA6786E891C8}" srcOrd="2" destOrd="0" presId="urn:microsoft.com/office/officeart/2005/8/layout/hProcess9"/>
    <dgm:cxn modelId="{8FA58623-DD15-4819-B4AC-808EF1635F96}" type="presParOf" srcId="{F27F32EE-A8F4-4F66-A1C0-E8E9313EF3BC}" destId="{059AA70B-FE20-4A6F-A213-F5FD7DACBD30}" srcOrd="3" destOrd="0" presId="urn:microsoft.com/office/officeart/2005/8/layout/hProcess9"/>
    <dgm:cxn modelId="{BF64ADA5-DB50-438B-96F9-458ED835E1D1}" type="presParOf" srcId="{F27F32EE-A8F4-4F66-A1C0-E8E9313EF3BC}" destId="{D8DB2286-9487-49FB-9221-5C39A381EBBB}"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600D4D-2F3F-405A-9160-9F8C9585B46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i-FI"/>
        </a:p>
      </dgm:t>
    </dgm:pt>
    <dgm:pt modelId="{BF9CC800-D434-48AE-874E-7F205F1DFFD0}">
      <dgm:prSet custT="1"/>
      <dgm:spPr/>
      <dgm:t>
        <a:bodyPr/>
        <a:lstStyle/>
        <a:p>
          <a:pPr rtl="0"/>
          <a:r>
            <a:rPr lang="fi-FI" sz="1400" dirty="0" err="1" smtClean="0"/>
            <a:t>Advanced</a:t>
          </a:r>
          <a:r>
            <a:rPr lang="fi-FI" sz="1400" dirty="0" smtClean="0"/>
            <a:t> </a:t>
          </a:r>
          <a:r>
            <a:rPr lang="fi-FI" sz="1400" dirty="0" err="1" smtClean="0"/>
            <a:t>biofuels</a:t>
          </a:r>
          <a:endParaRPr lang="fi-FI" sz="1400" dirty="0"/>
        </a:p>
      </dgm:t>
    </dgm:pt>
    <dgm:pt modelId="{FC5715CE-6A26-4E50-936A-3EA687D577B3}" type="parTrans" cxnId="{9875460A-0185-434D-851F-05DAA36A5984}">
      <dgm:prSet/>
      <dgm:spPr/>
      <dgm:t>
        <a:bodyPr/>
        <a:lstStyle/>
        <a:p>
          <a:endParaRPr lang="fi-FI"/>
        </a:p>
      </dgm:t>
    </dgm:pt>
    <dgm:pt modelId="{EC8373BF-9185-45BE-81E7-7B09D7F4D3DF}" type="sibTrans" cxnId="{9875460A-0185-434D-851F-05DAA36A5984}">
      <dgm:prSet/>
      <dgm:spPr>
        <a:solidFill>
          <a:srgbClr val="E03A3E"/>
        </a:solidFill>
      </dgm:spPr>
      <dgm:t>
        <a:bodyPr/>
        <a:lstStyle/>
        <a:p>
          <a:endParaRPr lang="fi-FI"/>
        </a:p>
      </dgm:t>
    </dgm:pt>
    <dgm:pt modelId="{5481BC36-5727-4AED-A762-4CC1F61EFB77}">
      <dgm:prSet custT="1"/>
      <dgm:spPr/>
      <dgm:t>
        <a:bodyPr/>
        <a:lstStyle/>
        <a:p>
          <a:pPr rtl="0"/>
          <a:r>
            <a:rPr lang="en-US" sz="1400" dirty="0" smtClean="0"/>
            <a:t>Cellulose gum as yoghurt thickening agent and tall oil products for glues </a:t>
          </a:r>
          <a:endParaRPr lang="fi-FI" sz="1400" dirty="0"/>
        </a:p>
      </dgm:t>
    </dgm:pt>
    <dgm:pt modelId="{5EF93A2B-79BA-43C9-AFD2-57964BB43185}" type="parTrans" cxnId="{C7E22CAF-94D1-46CF-9C93-10F1B8135C44}">
      <dgm:prSet/>
      <dgm:spPr/>
      <dgm:t>
        <a:bodyPr/>
        <a:lstStyle/>
        <a:p>
          <a:endParaRPr lang="fi-FI"/>
        </a:p>
      </dgm:t>
    </dgm:pt>
    <dgm:pt modelId="{DA9EEF0A-5414-4DB6-8C12-B5BE021912D8}" type="sibTrans" cxnId="{C7E22CAF-94D1-46CF-9C93-10F1B8135C44}">
      <dgm:prSet/>
      <dgm:spPr>
        <a:solidFill>
          <a:srgbClr val="E03A3E"/>
        </a:solidFill>
      </dgm:spPr>
      <dgm:t>
        <a:bodyPr/>
        <a:lstStyle/>
        <a:p>
          <a:endParaRPr lang="fi-FI"/>
        </a:p>
      </dgm:t>
    </dgm:pt>
    <dgm:pt modelId="{FBDB3B1C-85FD-40F5-AC8D-04A7AEF8822F}">
      <dgm:prSet custT="1"/>
      <dgm:spPr/>
      <dgm:t>
        <a:bodyPr/>
        <a:lstStyle/>
        <a:p>
          <a:r>
            <a:rPr lang="en-US" sz="1400" dirty="0" smtClean="0"/>
            <a:t>Car </a:t>
          </a:r>
          <a:r>
            <a:rPr lang="en-US" sz="1400" dirty="0" err="1" smtClean="0"/>
            <a:t>tyres</a:t>
          </a:r>
          <a:r>
            <a:rPr lang="en-US" sz="1400" dirty="0" smtClean="0"/>
            <a:t> containing natural rubber and oils </a:t>
          </a:r>
        </a:p>
      </dgm:t>
    </dgm:pt>
    <dgm:pt modelId="{6AD320CB-6A45-4B99-AC46-BCF1827A9B0F}" type="parTrans" cxnId="{2BA0EB57-AB0A-4BBB-B853-67F5671AAB61}">
      <dgm:prSet/>
      <dgm:spPr/>
      <dgm:t>
        <a:bodyPr/>
        <a:lstStyle/>
        <a:p>
          <a:endParaRPr lang="fi-FI"/>
        </a:p>
      </dgm:t>
    </dgm:pt>
    <dgm:pt modelId="{B905B03A-C678-40F3-B598-3C1B13FAF222}" type="sibTrans" cxnId="{2BA0EB57-AB0A-4BBB-B853-67F5671AAB61}">
      <dgm:prSet/>
      <dgm:spPr>
        <a:solidFill>
          <a:srgbClr val="E03A3E"/>
        </a:solidFill>
      </dgm:spPr>
      <dgm:t>
        <a:bodyPr/>
        <a:lstStyle/>
        <a:p>
          <a:endParaRPr lang="fi-FI"/>
        </a:p>
      </dgm:t>
    </dgm:pt>
    <dgm:pt modelId="{DEACA49A-4D69-4F53-9D35-1654FFC408BB}">
      <dgm:prSet custT="1"/>
      <dgm:spPr/>
      <dgm:t>
        <a:bodyPr/>
        <a:lstStyle/>
        <a:p>
          <a:r>
            <a:rPr lang="fi-FI" sz="1400" b="0" dirty="0" err="1" smtClean="0"/>
            <a:t>Cosmetic</a:t>
          </a:r>
          <a:r>
            <a:rPr lang="fi-FI" sz="1400" b="0" dirty="0" smtClean="0"/>
            <a:t> </a:t>
          </a:r>
          <a:r>
            <a:rPr lang="fi-FI" sz="1400" b="0" dirty="0" err="1" smtClean="0"/>
            <a:t>creams</a:t>
          </a:r>
          <a:r>
            <a:rPr lang="fi-FI" sz="1400" b="0" dirty="0" smtClean="0"/>
            <a:t> </a:t>
          </a:r>
          <a:r>
            <a:rPr lang="en-US" sz="1400" dirty="0" smtClean="0"/>
            <a:t>containing forest berry ingredients </a:t>
          </a:r>
        </a:p>
      </dgm:t>
    </dgm:pt>
    <dgm:pt modelId="{6E016FE0-9B20-4F38-90E8-8E4C6689453A}" type="parTrans" cxnId="{FA719B2E-2C0B-42EE-A5A9-C964A4738506}">
      <dgm:prSet/>
      <dgm:spPr/>
      <dgm:t>
        <a:bodyPr/>
        <a:lstStyle/>
        <a:p>
          <a:endParaRPr lang="fi-FI"/>
        </a:p>
      </dgm:t>
    </dgm:pt>
    <dgm:pt modelId="{C0D7C652-1650-4F2F-BDDE-21FFE8569D77}" type="sibTrans" cxnId="{FA719B2E-2C0B-42EE-A5A9-C964A4738506}">
      <dgm:prSet/>
      <dgm:spPr>
        <a:solidFill>
          <a:srgbClr val="E03A3E"/>
        </a:solidFill>
      </dgm:spPr>
      <dgm:t>
        <a:bodyPr/>
        <a:lstStyle/>
        <a:p>
          <a:endParaRPr lang="fi-FI"/>
        </a:p>
      </dgm:t>
    </dgm:pt>
    <dgm:pt modelId="{50DE4BED-43E8-46EC-BC59-9B03FBEF51A0}">
      <dgm:prSet custT="1"/>
      <dgm:spPr/>
      <dgm:t>
        <a:bodyPr/>
        <a:lstStyle/>
        <a:p>
          <a:r>
            <a:rPr lang="en-US" sz="1400" dirty="0" err="1" smtClean="0"/>
            <a:t>Biobased</a:t>
          </a:r>
          <a:r>
            <a:rPr lang="en-US" sz="1400" dirty="0" smtClean="0"/>
            <a:t> materials for packaging and medicine</a:t>
          </a:r>
        </a:p>
      </dgm:t>
    </dgm:pt>
    <dgm:pt modelId="{BD5348AF-24D7-4A69-B6C9-53A79099666C}" type="parTrans" cxnId="{A529041C-4DF8-4968-9236-D1C97CBE787C}">
      <dgm:prSet/>
      <dgm:spPr/>
      <dgm:t>
        <a:bodyPr/>
        <a:lstStyle/>
        <a:p>
          <a:endParaRPr lang="fi-FI"/>
        </a:p>
      </dgm:t>
    </dgm:pt>
    <dgm:pt modelId="{9C518201-4AB2-48DE-B36D-18C6C12A5008}" type="sibTrans" cxnId="{A529041C-4DF8-4968-9236-D1C97CBE787C}">
      <dgm:prSet/>
      <dgm:spPr>
        <a:solidFill>
          <a:srgbClr val="E03A3E"/>
        </a:solidFill>
      </dgm:spPr>
      <dgm:t>
        <a:bodyPr/>
        <a:lstStyle/>
        <a:p>
          <a:endParaRPr lang="fi-FI"/>
        </a:p>
      </dgm:t>
    </dgm:pt>
    <dgm:pt modelId="{6DF0060D-44A1-46DA-ABA6-BE71006BEA29}">
      <dgm:prSet custT="1"/>
      <dgm:spPr/>
      <dgm:t>
        <a:bodyPr/>
        <a:lstStyle/>
        <a:p>
          <a:r>
            <a:rPr lang="fi-FI" sz="1400" b="0" dirty="0" err="1" smtClean="0"/>
            <a:t>Paints</a:t>
          </a:r>
          <a:r>
            <a:rPr lang="fi-FI" sz="1400" b="0" dirty="0" smtClean="0"/>
            <a:t> </a:t>
          </a:r>
          <a:r>
            <a:rPr lang="fi-FI" sz="1400" b="0" dirty="0" err="1" smtClean="0"/>
            <a:t>containing</a:t>
          </a:r>
          <a:r>
            <a:rPr lang="fi-FI" sz="1400" b="0" dirty="0" smtClean="0"/>
            <a:t> </a:t>
          </a:r>
          <a:r>
            <a:rPr lang="fi-FI" sz="1400" b="0" dirty="0" err="1" smtClean="0"/>
            <a:t>binders</a:t>
          </a:r>
          <a:r>
            <a:rPr lang="fi-FI" sz="1400" b="0" dirty="0" smtClean="0"/>
            <a:t> </a:t>
          </a:r>
          <a:r>
            <a:rPr lang="fi-FI" sz="1400" b="0" dirty="0" err="1" smtClean="0"/>
            <a:t>based</a:t>
          </a:r>
          <a:r>
            <a:rPr lang="fi-FI" sz="1400" b="0" dirty="0" smtClean="0"/>
            <a:t> on </a:t>
          </a:r>
          <a:r>
            <a:rPr lang="fi-FI" sz="1400" b="0" dirty="0" err="1" smtClean="0"/>
            <a:t>vegetable</a:t>
          </a:r>
          <a:r>
            <a:rPr lang="fi-FI" sz="1400" b="0" dirty="0" smtClean="0"/>
            <a:t> </a:t>
          </a:r>
          <a:r>
            <a:rPr lang="fi-FI" sz="1400" b="0" dirty="0" err="1" smtClean="0"/>
            <a:t>oils</a:t>
          </a:r>
          <a:endParaRPr lang="fi-FI" sz="1400" b="0" dirty="0" smtClean="0"/>
        </a:p>
      </dgm:t>
    </dgm:pt>
    <dgm:pt modelId="{479242C2-EA5D-4CE5-98DD-B1A887E65A70}" type="parTrans" cxnId="{51080B50-5E02-4926-BC80-25038359C344}">
      <dgm:prSet/>
      <dgm:spPr/>
      <dgm:t>
        <a:bodyPr/>
        <a:lstStyle/>
        <a:p>
          <a:endParaRPr lang="fi-FI"/>
        </a:p>
      </dgm:t>
    </dgm:pt>
    <dgm:pt modelId="{A93A6F3F-7611-488A-AF0D-DB211DBEC6A5}" type="sibTrans" cxnId="{51080B50-5E02-4926-BC80-25038359C344}">
      <dgm:prSet/>
      <dgm:spPr>
        <a:solidFill>
          <a:srgbClr val="E03A3E"/>
        </a:solidFill>
      </dgm:spPr>
      <dgm:t>
        <a:bodyPr/>
        <a:lstStyle/>
        <a:p>
          <a:endParaRPr lang="fi-FI"/>
        </a:p>
      </dgm:t>
    </dgm:pt>
    <dgm:pt modelId="{5BE4077D-150A-491A-A130-436F15C6ED9D}" type="pres">
      <dgm:prSet presAssocID="{4E600D4D-2F3F-405A-9160-9F8C9585B46E}" presName="cycle" presStyleCnt="0">
        <dgm:presLayoutVars>
          <dgm:dir/>
          <dgm:resizeHandles val="exact"/>
        </dgm:presLayoutVars>
      </dgm:prSet>
      <dgm:spPr/>
      <dgm:t>
        <a:bodyPr/>
        <a:lstStyle/>
        <a:p>
          <a:endParaRPr lang="fi-FI"/>
        </a:p>
      </dgm:t>
    </dgm:pt>
    <dgm:pt modelId="{A4997423-77F3-40DF-9724-CB8A490E9AEF}" type="pres">
      <dgm:prSet presAssocID="{BF9CC800-D434-48AE-874E-7F205F1DFFD0}" presName="dummy" presStyleCnt="0"/>
      <dgm:spPr/>
    </dgm:pt>
    <dgm:pt modelId="{5695C53A-CE38-40C7-8D68-F344B44E85A7}" type="pres">
      <dgm:prSet presAssocID="{BF9CC800-D434-48AE-874E-7F205F1DFFD0}" presName="node" presStyleLbl="revTx" presStyleIdx="0" presStyleCnt="6">
        <dgm:presLayoutVars>
          <dgm:bulletEnabled val="1"/>
        </dgm:presLayoutVars>
      </dgm:prSet>
      <dgm:spPr/>
      <dgm:t>
        <a:bodyPr/>
        <a:lstStyle/>
        <a:p>
          <a:endParaRPr lang="fi-FI"/>
        </a:p>
      </dgm:t>
    </dgm:pt>
    <dgm:pt modelId="{AE5922DD-0BE0-4F5C-A7D1-848E8039FA2B}" type="pres">
      <dgm:prSet presAssocID="{EC8373BF-9185-45BE-81E7-7B09D7F4D3DF}" presName="sibTrans" presStyleLbl="node1" presStyleIdx="0" presStyleCnt="6"/>
      <dgm:spPr/>
      <dgm:t>
        <a:bodyPr/>
        <a:lstStyle/>
        <a:p>
          <a:endParaRPr lang="fi-FI"/>
        </a:p>
      </dgm:t>
    </dgm:pt>
    <dgm:pt modelId="{16C080D9-98B4-4160-980C-CA75BB742D47}" type="pres">
      <dgm:prSet presAssocID="{5481BC36-5727-4AED-A762-4CC1F61EFB77}" presName="dummy" presStyleCnt="0"/>
      <dgm:spPr/>
    </dgm:pt>
    <dgm:pt modelId="{5EC42E0F-93D2-4D65-BCBD-44D43D62226D}" type="pres">
      <dgm:prSet presAssocID="{5481BC36-5727-4AED-A762-4CC1F61EFB77}" presName="node" presStyleLbl="revTx" presStyleIdx="1" presStyleCnt="6" custScaleX="129524">
        <dgm:presLayoutVars>
          <dgm:bulletEnabled val="1"/>
        </dgm:presLayoutVars>
      </dgm:prSet>
      <dgm:spPr/>
      <dgm:t>
        <a:bodyPr/>
        <a:lstStyle/>
        <a:p>
          <a:endParaRPr lang="fi-FI"/>
        </a:p>
      </dgm:t>
    </dgm:pt>
    <dgm:pt modelId="{4BF93E68-D35C-4F68-9B65-C0F290F998B3}" type="pres">
      <dgm:prSet presAssocID="{DA9EEF0A-5414-4DB6-8C12-B5BE021912D8}" presName="sibTrans" presStyleLbl="node1" presStyleIdx="1" presStyleCnt="6"/>
      <dgm:spPr/>
      <dgm:t>
        <a:bodyPr/>
        <a:lstStyle/>
        <a:p>
          <a:endParaRPr lang="fi-FI"/>
        </a:p>
      </dgm:t>
    </dgm:pt>
    <dgm:pt modelId="{3E7F4594-99D9-486C-96DC-07B42A7B85BD}" type="pres">
      <dgm:prSet presAssocID="{FBDB3B1C-85FD-40F5-AC8D-04A7AEF8822F}" presName="dummy" presStyleCnt="0"/>
      <dgm:spPr/>
    </dgm:pt>
    <dgm:pt modelId="{BAA32F5C-545A-4013-93AD-754F6EE35F0E}" type="pres">
      <dgm:prSet presAssocID="{FBDB3B1C-85FD-40F5-AC8D-04A7AEF8822F}" presName="node" presStyleLbl="revTx" presStyleIdx="2" presStyleCnt="6">
        <dgm:presLayoutVars>
          <dgm:bulletEnabled val="1"/>
        </dgm:presLayoutVars>
      </dgm:prSet>
      <dgm:spPr/>
      <dgm:t>
        <a:bodyPr/>
        <a:lstStyle/>
        <a:p>
          <a:endParaRPr lang="fi-FI"/>
        </a:p>
      </dgm:t>
    </dgm:pt>
    <dgm:pt modelId="{C4B1A0F5-197B-4B04-B531-7EECCD6F4340}" type="pres">
      <dgm:prSet presAssocID="{B905B03A-C678-40F3-B598-3C1B13FAF222}" presName="sibTrans" presStyleLbl="node1" presStyleIdx="2" presStyleCnt="6"/>
      <dgm:spPr/>
      <dgm:t>
        <a:bodyPr/>
        <a:lstStyle/>
        <a:p>
          <a:endParaRPr lang="fi-FI"/>
        </a:p>
      </dgm:t>
    </dgm:pt>
    <dgm:pt modelId="{62E400C9-E5BF-4AF1-B0FA-F03D2A855BB2}" type="pres">
      <dgm:prSet presAssocID="{DEACA49A-4D69-4F53-9D35-1654FFC408BB}" presName="dummy" presStyleCnt="0"/>
      <dgm:spPr/>
    </dgm:pt>
    <dgm:pt modelId="{8212E9D1-52FD-4572-B6D9-9E5ACB848CC1}" type="pres">
      <dgm:prSet presAssocID="{DEACA49A-4D69-4F53-9D35-1654FFC408BB}" presName="node" presStyleLbl="revTx" presStyleIdx="3" presStyleCnt="6">
        <dgm:presLayoutVars>
          <dgm:bulletEnabled val="1"/>
        </dgm:presLayoutVars>
      </dgm:prSet>
      <dgm:spPr/>
      <dgm:t>
        <a:bodyPr/>
        <a:lstStyle/>
        <a:p>
          <a:endParaRPr lang="fi-FI"/>
        </a:p>
      </dgm:t>
    </dgm:pt>
    <dgm:pt modelId="{E54B353E-9F3C-47B7-A5F0-179DFBD7E95F}" type="pres">
      <dgm:prSet presAssocID="{C0D7C652-1650-4F2F-BDDE-21FFE8569D77}" presName="sibTrans" presStyleLbl="node1" presStyleIdx="3" presStyleCnt="6"/>
      <dgm:spPr/>
      <dgm:t>
        <a:bodyPr/>
        <a:lstStyle/>
        <a:p>
          <a:endParaRPr lang="fi-FI"/>
        </a:p>
      </dgm:t>
    </dgm:pt>
    <dgm:pt modelId="{1DFA0A3F-1BC2-4F2D-A442-9D22055AEA3C}" type="pres">
      <dgm:prSet presAssocID="{50DE4BED-43E8-46EC-BC59-9B03FBEF51A0}" presName="dummy" presStyleCnt="0"/>
      <dgm:spPr/>
    </dgm:pt>
    <dgm:pt modelId="{4EE449F5-6E5E-4B3A-A05A-700952D3ABF0}" type="pres">
      <dgm:prSet presAssocID="{50DE4BED-43E8-46EC-BC59-9B03FBEF51A0}" presName="node" presStyleLbl="revTx" presStyleIdx="4" presStyleCnt="6">
        <dgm:presLayoutVars>
          <dgm:bulletEnabled val="1"/>
        </dgm:presLayoutVars>
      </dgm:prSet>
      <dgm:spPr/>
      <dgm:t>
        <a:bodyPr/>
        <a:lstStyle/>
        <a:p>
          <a:endParaRPr lang="fi-FI"/>
        </a:p>
      </dgm:t>
    </dgm:pt>
    <dgm:pt modelId="{58ADD719-F20A-43B9-8105-DEEF1BA4B98A}" type="pres">
      <dgm:prSet presAssocID="{9C518201-4AB2-48DE-B36D-18C6C12A5008}" presName="sibTrans" presStyleLbl="node1" presStyleIdx="4" presStyleCnt="6"/>
      <dgm:spPr/>
      <dgm:t>
        <a:bodyPr/>
        <a:lstStyle/>
        <a:p>
          <a:endParaRPr lang="fi-FI"/>
        </a:p>
      </dgm:t>
    </dgm:pt>
    <dgm:pt modelId="{5ECB2CB7-E4D7-4960-BF01-503B845569A0}" type="pres">
      <dgm:prSet presAssocID="{6DF0060D-44A1-46DA-ABA6-BE71006BEA29}" presName="dummy" presStyleCnt="0"/>
      <dgm:spPr/>
    </dgm:pt>
    <dgm:pt modelId="{09D3942C-40EB-4CB8-8E89-1A3171246B40}" type="pres">
      <dgm:prSet presAssocID="{6DF0060D-44A1-46DA-ABA6-BE71006BEA29}" presName="node" presStyleLbl="revTx" presStyleIdx="5" presStyleCnt="6">
        <dgm:presLayoutVars>
          <dgm:bulletEnabled val="1"/>
        </dgm:presLayoutVars>
      </dgm:prSet>
      <dgm:spPr/>
      <dgm:t>
        <a:bodyPr/>
        <a:lstStyle/>
        <a:p>
          <a:endParaRPr lang="fi-FI"/>
        </a:p>
      </dgm:t>
    </dgm:pt>
    <dgm:pt modelId="{814926E8-9E51-48E3-ABF0-06246D712875}" type="pres">
      <dgm:prSet presAssocID="{A93A6F3F-7611-488A-AF0D-DB211DBEC6A5}" presName="sibTrans" presStyleLbl="node1" presStyleIdx="5" presStyleCnt="6"/>
      <dgm:spPr/>
      <dgm:t>
        <a:bodyPr/>
        <a:lstStyle/>
        <a:p>
          <a:endParaRPr lang="fi-FI"/>
        </a:p>
      </dgm:t>
    </dgm:pt>
  </dgm:ptLst>
  <dgm:cxnLst>
    <dgm:cxn modelId="{9875460A-0185-434D-851F-05DAA36A5984}" srcId="{4E600D4D-2F3F-405A-9160-9F8C9585B46E}" destId="{BF9CC800-D434-48AE-874E-7F205F1DFFD0}" srcOrd="0" destOrd="0" parTransId="{FC5715CE-6A26-4E50-936A-3EA687D577B3}" sibTransId="{EC8373BF-9185-45BE-81E7-7B09D7F4D3DF}"/>
    <dgm:cxn modelId="{A529041C-4DF8-4968-9236-D1C97CBE787C}" srcId="{4E600D4D-2F3F-405A-9160-9F8C9585B46E}" destId="{50DE4BED-43E8-46EC-BC59-9B03FBEF51A0}" srcOrd="4" destOrd="0" parTransId="{BD5348AF-24D7-4A69-B6C9-53A79099666C}" sibTransId="{9C518201-4AB2-48DE-B36D-18C6C12A5008}"/>
    <dgm:cxn modelId="{EC608BCB-1887-4754-A71A-40962BAFBD2B}" type="presOf" srcId="{EC8373BF-9185-45BE-81E7-7B09D7F4D3DF}" destId="{AE5922DD-0BE0-4F5C-A7D1-848E8039FA2B}" srcOrd="0" destOrd="0" presId="urn:microsoft.com/office/officeart/2005/8/layout/cycle1"/>
    <dgm:cxn modelId="{FA719B2E-2C0B-42EE-A5A9-C964A4738506}" srcId="{4E600D4D-2F3F-405A-9160-9F8C9585B46E}" destId="{DEACA49A-4D69-4F53-9D35-1654FFC408BB}" srcOrd="3" destOrd="0" parTransId="{6E016FE0-9B20-4F38-90E8-8E4C6689453A}" sibTransId="{C0D7C652-1650-4F2F-BDDE-21FFE8569D77}"/>
    <dgm:cxn modelId="{BC80D0A0-8E79-4E96-BBE1-B3EA130E98C7}" type="presOf" srcId="{BF9CC800-D434-48AE-874E-7F205F1DFFD0}" destId="{5695C53A-CE38-40C7-8D68-F344B44E85A7}" srcOrd="0" destOrd="0" presId="urn:microsoft.com/office/officeart/2005/8/layout/cycle1"/>
    <dgm:cxn modelId="{1C31F275-2E89-430D-9E5C-5AE7EB9F915B}" type="presOf" srcId="{FBDB3B1C-85FD-40F5-AC8D-04A7AEF8822F}" destId="{BAA32F5C-545A-4013-93AD-754F6EE35F0E}" srcOrd="0" destOrd="0" presId="urn:microsoft.com/office/officeart/2005/8/layout/cycle1"/>
    <dgm:cxn modelId="{7512294D-267E-40F0-ABD7-D790A660CD0F}" type="presOf" srcId="{B905B03A-C678-40F3-B598-3C1B13FAF222}" destId="{C4B1A0F5-197B-4B04-B531-7EECCD6F4340}" srcOrd="0" destOrd="0" presId="urn:microsoft.com/office/officeart/2005/8/layout/cycle1"/>
    <dgm:cxn modelId="{3EDD7612-B616-4951-A91B-AF94E10391E1}" type="presOf" srcId="{9C518201-4AB2-48DE-B36D-18C6C12A5008}" destId="{58ADD719-F20A-43B9-8105-DEEF1BA4B98A}" srcOrd="0" destOrd="0" presId="urn:microsoft.com/office/officeart/2005/8/layout/cycle1"/>
    <dgm:cxn modelId="{51A8FF77-AB93-4E92-98C9-9F5C38F72D73}" type="presOf" srcId="{50DE4BED-43E8-46EC-BC59-9B03FBEF51A0}" destId="{4EE449F5-6E5E-4B3A-A05A-700952D3ABF0}" srcOrd="0" destOrd="0" presId="urn:microsoft.com/office/officeart/2005/8/layout/cycle1"/>
    <dgm:cxn modelId="{2BA0EB57-AB0A-4BBB-B853-67F5671AAB61}" srcId="{4E600D4D-2F3F-405A-9160-9F8C9585B46E}" destId="{FBDB3B1C-85FD-40F5-AC8D-04A7AEF8822F}" srcOrd="2" destOrd="0" parTransId="{6AD320CB-6A45-4B99-AC46-BCF1827A9B0F}" sibTransId="{B905B03A-C678-40F3-B598-3C1B13FAF222}"/>
    <dgm:cxn modelId="{9DC794F3-74BE-46F2-90A5-05279C91C34B}" type="presOf" srcId="{5481BC36-5727-4AED-A762-4CC1F61EFB77}" destId="{5EC42E0F-93D2-4D65-BCBD-44D43D62226D}" srcOrd="0" destOrd="0" presId="urn:microsoft.com/office/officeart/2005/8/layout/cycle1"/>
    <dgm:cxn modelId="{F8E27505-4F63-4C85-B16B-E218061F05CE}" type="presOf" srcId="{4E600D4D-2F3F-405A-9160-9F8C9585B46E}" destId="{5BE4077D-150A-491A-A130-436F15C6ED9D}" srcOrd="0" destOrd="0" presId="urn:microsoft.com/office/officeart/2005/8/layout/cycle1"/>
    <dgm:cxn modelId="{5F5D22BA-3480-4262-8F1D-A6733EE90AE2}" type="presOf" srcId="{DA9EEF0A-5414-4DB6-8C12-B5BE021912D8}" destId="{4BF93E68-D35C-4F68-9B65-C0F290F998B3}" srcOrd="0" destOrd="0" presId="urn:microsoft.com/office/officeart/2005/8/layout/cycle1"/>
    <dgm:cxn modelId="{51080B50-5E02-4926-BC80-25038359C344}" srcId="{4E600D4D-2F3F-405A-9160-9F8C9585B46E}" destId="{6DF0060D-44A1-46DA-ABA6-BE71006BEA29}" srcOrd="5" destOrd="0" parTransId="{479242C2-EA5D-4CE5-98DD-B1A887E65A70}" sibTransId="{A93A6F3F-7611-488A-AF0D-DB211DBEC6A5}"/>
    <dgm:cxn modelId="{49791EC7-8B5A-4F91-91F0-EE82C3FB4A80}" type="presOf" srcId="{DEACA49A-4D69-4F53-9D35-1654FFC408BB}" destId="{8212E9D1-52FD-4572-B6D9-9E5ACB848CC1}" srcOrd="0" destOrd="0" presId="urn:microsoft.com/office/officeart/2005/8/layout/cycle1"/>
    <dgm:cxn modelId="{F8C01D44-E4A8-4080-8634-4675B6979D58}" type="presOf" srcId="{C0D7C652-1650-4F2F-BDDE-21FFE8569D77}" destId="{E54B353E-9F3C-47B7-A5F0-179DFBD7E95F}" srcOrd="0" destOrd="0" presId="urn:microsoft.com/office/officeart/2005/8/layout/cycle1"/>
    <dgm:cxn modelId="{440957FC-DE35-4813-97A0-A4DBF251936F}" type="presOf" srcId="{A93A6F3F-7611-488A-AF0D-DB211DBEC6A5}" destId="{814926E8-9E51-48E3-ABF0-06246D712875}" srcOrd="0" destOrd="0" presId="urn:microsoft.com/office/officeart/2005/8/layout/cycle1"/>
    <dgm:cxn modelId="{C7E22CAF-94D1-46CF-9C93-10F1B8135C44}" srcId="{4E600D4D-2F3F-405A-9160-9F8C9585B46E}" destId="{5481BC36-5727-4AED-A762-4CC1F61EFB77}" srcOrd="1" destOrd="0" parTransId="{5EF93A2B-79BA-43C9-AFD2-57964BB43185}" sibTransId="{DA9EEF0A-5414-4DB6-8C12-B5BE021912D8}"/>
    <dgm:cxn modelId="{C743603C-7B70-4D69-8B58-680E494640B6}" type="presOf" srcId="{6DF0060D-44A1-46DA-ABA6-BE71006BEA29}" destId="{09D3942C-40EB-4CB8-8E89-1A3171246B40}" srcOrd="0" destOrd="0" presId="urn:microsoft.com/office/officeart/2005/8/layout/cycle1"/>
    <dgm:cxn modelId="{5AD9639F-FE4C-4D44-8540-C70ACDEEDACF}" type="presParOf" srcId="{5BE4077D-150A-491A-A130-436F15C6ED9D}" destId="{A4997423-77F3-40DF-9724-CB8A490E9AEF}" srcOrd="0" destOrd="0" presId="urn:microsoft.com/office/officeart/2005/8/layout/cycle1"/>
    <dgm:cxn modelId="{52C32744-0E94-4DE1-97EC-58B3DE381369}" type="presParOf" srcId="{5BE4077D-150A-491A-A130-436F15C6ED9D}" destId="{5695C53A-CE38-40C7-8D68-F344B44E85A7}" srcOrd="1" destOrd="0" presId="urn:microsoft.com/office/officeart/2005/8/layout/cycle1"/>
    <dgm:cxn modelId="{B920BC4D-F609-426D-AEC7-99CF6E17C490}" type="presParOf" srcId="{5BE4077D-150A-491A-A130-436F15C6ED9D}" destId="{AE5922DD-0BE0-4F5C-A7D1-848E8039FA2B}" srcOrd="2" destOrd="0" presId="urn:microsoft.com/office/officeart/2005/8/layout/cycle1"/>
    <dgm:cxn modelId="{9CE5EA58-A941-4418-AA31-941B77DEF6D8}" type="presParOf" srcId="{5BE4077D-150A-491A-A130-436F15C6ED9D}" destId="{16C080D9-98B4-4160-980C-CA75BB742D47}" srcOrd="3" destOrd="0" presId="urn:microsoft.com/office/officeart/2005/8/layout/cycle1"/>
    <dgm:cxn modelId="{1DE7D2B4-35C9-489A-8C71-8963BD7A3D0B}" type="presParOf" srcId="{5BE4077D-150A-491A-A130-436F15C6ED9D}" destId="{5EC42E0F-93D2-4D65-BCBD-44D43D62226D}" srcOrd="4" destOrd="0" presId="urn:microsoft.com/office/officeart/2005/8/layout/cycle1"/>
    <dgm:cxn modelId="{A0B64EF5-D26F-46F8-ACAA-178B700B3EBB}" type="presParOf" srcId="{5BE4077D-150A-491A-A130-436F15C6ED9D}" destId="{4BF93E68-D35C-4F68-9B65-C0F290F998B3}" srcOrd="5" destOrd="0" presId="urn:microsoft.com/office/officeart/2005/8/layout/cycle1"/>
    <dgm:cxn modelId="{D095979C-9960-492B-8607-3B36892FA484}" type="presParOf" srcId="{5BE4077D-150A-491A-A130-436F15C6ED9D}" destId="{3E7F4594-99D9-486C-96DC-07B42A7B85BD}" srcOrd="6" destOrd="0" presId="urn:microsoft.com/office/officeart/2005/8/layout/cycle1"/>
    <dgm:cxn modelId="{81EAA512-D5E1-47E2-BD19-2373D8A56E96}" type="presParOf" srcId="{5BE4077D-150A-491A-A130-436F15C6ED9D}" destId="{BAA32F5C-545A-4013-93AD-754F6EE35F0E}" srcOrd="7" destOrd="0" presId="urn:microsoft.com/office/officeart/2005/8/layout/cycle1"/>
    <dgm:cxn modelId="{7F85261B-14D9-4ACE-8B88-F27053219F4D}" type="presParOf" srcId="{5BE4077D-150A-491A-A130-436F15C6ED9D}" destId="{C4B1A0F5-197B-4B04-B531-7EECCD6F4340}" srcOrd="8" destOrd="0" presId="urn:microsoft.com/office/officeart/2005/8/layout/cycle1"/>
    <dgm:cxn modelId="{4988A200-9C9F-4DC1-BD63-A4E379A0FB0B}" type="presParOf" srcId="{5BE4077D-150A-491A-A130-436F15C6ED9D}" destId="{62E400C9-E5BF-4AF1-B0FA-F03D2A855BB2}" srcOrd="9" destOrd="0" presId="urn:microsoft.com/office/officeart/2005/8/layout/cycle1"/>
    <dgm:cxn modelId="{3D9B6409-D8BB-41E6-86A4-EDCC7E3D9E56}" type="presParOf" srcId="{5BE4077D-150A-491A-A130-436F15C6ED9D}" destId="{8212E9D1-52FD-4572-B6D9-9E5ACB848CC1}" srcOrd="10" destOrd="0" presId="urn:microsoft.com/office/officeart/2005/8/layout/cycle1"/>
    <dgm:cxn modelId="{BFC45550-23B0-4974-8FD2-E7C451962D94}" type="presParOf" srcId="{5BE4077D-150A-491A-A130-436F15C6ED9D}" destId="{E54B353E-9F3C-47B7-A5F0-179DFBD7E95F}" srcOrd="11" destOrd="0" presId="urn:microsoft.com/office/officeart/2005/8/layout/cycle1"/>
    <dgm:cxn modelId="{45E37008-33BF-4B7A-AB7B-A8FEC010BD12}" type="presParOf" srcId="{5BE4077D-150A-491A-A130-436F15C6ED9D}" destId="{1DFA0A3F-1BC2-4F2D-A442-9D22055AEA3C}" srcOrd="12" destOrd="0" presId="urn:microsoft.com/office/officeart/2005/8/layout/cycle1"/>
    <dgm:cxn modelId="{6F6875D3-3C7D-41B3-A28A-500A0A279A2F}" type="presParOf" srcId="{5BE4077D-150A-491A-A130-436F15C6ED9D}" destId="{4EE449F5-6E5E-4B3A-A05A-700952D3ABF0}" srcOrd="13" destOrd="0" presId="urn:microsoft.com/office/officeart/2005/8/layout/cycle1"/>
    <dgm:cxn modelId="{81CEF207-164F-4484-80FD-6A589B015801}" type="presParOf" srcId="{5BE4077D-150A-491A-A130-436F15C6ED9D}" destId="{58ADD719-F20A-43B9-8105-DEEF1BA4B98A}" srcOrd="14" destOrd="0" presId="urn:microsoft.com/office/officeart/2005/8/layout/cycle1"/>
    <dgm:cxn modelId="{6518BC12-5DCC-4E8F-8D1F-A0F1B79DE34B}" type="presParOf" srcId="{5BE4077D-150A-491A-A130-436F15C6ED9D}" destId="{5ECB2CB7-E4D7-4960-BF01-503B845569A0}" srcOrd="15" destOrd="0" presId="urn:microsoft.com/office/officeart/2005/8/layout/cycle1"/>
    <dgm:cxn modelId="{708B3292-8897-48B8-9483-AEFD91AE7DE0}" type="presParOf" srcId="{5BE4077D-150A-491A-A130-436F15C6ED9D}" destId="{09D3942C-40EB-4CB8-8E89-1A3171246B40}" srcOrd="16" destOrd="0" presId="urn:microsoft.com/office/officeart/2005/8/layout/cycle1"/>
    <dgm:cxn modelId="{822952A9-F568-4F7C-97EF-21E27F2EE650}" type="presParOf" srcId="{5BE4077D-150A-491A-A130-436F15C6ED9D}" destId="{814926E8-9E51-48E3-ABF0-06246D712875}" srcOrd="17"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28E9E9-7F9F-4493-BA5D-DE3C3AB1E17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i-FI"/>
        </a:p>
      </dgm:t>
    </dgm:pt>
    <dgm:pt modelId="{D32595D4-6A5D-40EF-BE04-2E7E867D10F7}">
      <dgm:prSet custT="1"/>
      <dgm:spPr>
        <a:solidFill>
          <a:srgbClr val="62BB46"/>
        </a:solidFill>
      </dgm:spPr>
      <dgm:t>
        <a:bodyPr/>
        <a:lstStyle/>
        <a:p>
          <a:pPr rtl="0"/>
          <a:r>
            <a:rPr lang="en-GB" sz="1800" dirty="0" smtClean="0"/>
            <a:t>A built environment containing wood has been shown to increase people’s wellbeing. </a:t>
          </a:r>
          <a:endParaRPr lang="fi-FI" sz="1800" dirty="0"/>
        </a:p>
      </dgm:t>
    </dgm:pt>
    <dgm:pt modelId="{FA39BBAC-222F-4095-A441-F0171A6D7808}" type="parTrans" cxnId="{59E1DF90-B8A1-4E52-9D30-7D738509CC95}">
      <dgm:prSet/>
      <dgm:spPr>
        <a:solidFill>
          <a:schemeClr val="accent3">
            <a:lumMod val="40000"/>
            <a:lumOff val="60000"/>
          </a:schemeClr>
        </a:solidFill>
        <a:ln>
          <a:noFill/>
        </a:ln>
      </dgm:spPr>
      <dgm:t>
        <a:bodyPr/>
        <a:lstStyle/>
        <a:p>
          <a:endParaRPr lang="fi-FI"/>
        </a:p>
      </dgm:t>
    </dgm:pt>
    <dgm:pt modelId="{92A94CE9-3EED-405F-AAEC-C0DDAA321DE4}" type="sibTrans" cxnId="{59E1DF90-B8A1-4E52-9D30-7D738509CC95}">
      <dgm:prSet/>
      <dgm:spPr>
        <a:solidFill>
          <a:schemeClr val="accent3"/>
        </a:solidFill>
      </dgm:spPr>
      <dgm:t>
        <a:bodyPr/>
        <a:lstStyle/>
        <a:p>
          <a:endParaRPr lang="fi-FI"/>
        </a:p>
      </dgm:t>
    </dgm:pt>
    <dgm:pt modelId="{1C00A62C-5F57-49F9-AA81-0CFEDDDA5A8E}">
      <dgm:prSet custT="1"/>
      <dgm:spPr>
        <a:noFill/>
        <a:ln>
          <a:noFill/>
        </a:ln>
      </dgm:spPr>
      <dgm:t>
        <a:bodyPr/>
        <a:lstStyle/>
        <a:p>
          <a:pPr rtl="0"/>
          <a:endParaRPr lang="fi-FI" sz="1200" dirty="0"/>
        </a:p>
      </dgm:t>
    </dgm:pt>
    <dgm:pt modelId="{7C51059A-F318-4E07-9EF7-53CDCAA788D4}" type="parTrans" cxnId="{71E59802-81A6-47F3-8719-C93606F1CEAA}">
      <dgm:prSet/>
      <dgm:spPr/>
      <dgm:t>
        <a:bodyPr/>
        <a:lstStyle/>
        <a:p>
          <a:endParaRPr lang="fi-FI"/>
        </a:p>
      </dgm:t>
    </dgm:pt>
    <dgm:pt modelId="{184E5A8A-D0AA-419B-9007-D0D9E86B12AA}" type="sibTrans" cxnId="{71E59802-81A6-47F3-8719-C93606F1CEAA}">
      <dgm:prSet/>
      <dgm:spPr/>
      <dgm:t>
        <a:bodyPr/>
        <a:lstStyle/>
        <a:p>
          <a:endParaRPr lang="fi-FI"/>
        </a:p>
      </dgm:t>
    </dgm:pt>
    <dgm:pt modelId="{B10B284F-AA16-4432-A25F-FA9BF905E452}">
      <dgm:prSet custT="1"/>
      <dgm:spPr>
        <a:solidFill>
          <a:srgbClr val="62BB46"/>
        </a:solidFill>
      </dgm:spPr>
      <dgm:t>
        <a:bodyPr/>
        <a:lstStyle/>
        <a:p>
          <a:r>
            <a:rPr lang="en-GB" sz="1800" dirty="0" smtClean="0"/>
            <a:t>Wooden construction can cut a building’s carbon footprint by 15-30%.</a:t>
          </a:r>
          <a:endParaRPr lang="fi-FI" sz="1800" dirty="0" smtClean="0"/>
        </a:p>
      </dgm:t>
    </dgm:pt>
    <dgm:pt modelId="{C8E364B2-0840-4FB5-8506-5D9408326676}" type="parTrans" cxnId="{71089F03-BEFC-445A-827E-41715C9C3EF2}">
      <dgm:prSet/>
      <dgm:spPr>
        <a:solidFill>
          <a:schemeClr val="accent3">
            <a:lumMod val="40000"/>
            <a:lumOff val="60000"/>
          </a:schemeClr>
        </a:solidFill>
      </dgm:spPr>
      <dgm:t>
        <a:bodyPr/>
        <a:lstStyle/>
        <a:p>
          <a:endParaRPr lang="fi-FI"/>
        </a:p>
      </dgm:t>
    </dgm:pt>
    <dgm:pt modelId="{2A4327D4-1290-4E42-82A0-ACDC8AE08C3B}" type="sibTrans" cxnId="{71089F03-BEFC-445A-827E-41715C9C3EF2}">
      <dgm:prSet/>
      <dgm:spPr/>
      <dgm:t>
        <a:bodyPr/>
        <a:lstStyle/>
        <a:p>
          <a:endParaRPr lang="fi-FI"/>
        </a:p>
      </dgm:t>
    </dgm:pt>
    <dgm:pt modelId="{32AFD835-1737-4576-8907-1B608ED5E116}">
      <dgm:prSet custT="1"/>
      <dgm:spPr>
        <a:solidFill>
          <a:srgbClr val="62BB46"/>
        </a:solidFill>
      </dgm:spPr>
      <dgm:t>
        <a:bodyPr/>
        <a:lstStyle/>
        <a:p>
          <a:r>
            <a:rPr lang="en-GB" sz="1800" dirty="0" smtClean="0"/>
            <a:t>Thanks to new innovations, wood offers more versatile solutions for building and interior design. </a:t>
          </a:r>
          <a:endParaRPr lang="fi-FI" sz="1800" dirty="0" smtClean="0"/>
        </a:p>
      </dgm:t>
    </dgm:pt>
    <dgm:pt modelId="{5D42C8B9-3881-4CDC-BA27-9D21F407E1C7}" type="parTrans" cxnId="{2DE930C2-EC43-42AF-AEC0-9FBE2D9DD30B}">
      <dgm:prSet/>
      <dgm:spPr>
        <a:solidFill>
          <a:schemeClr val="accent3">
            <a:lumMod val="40000"/>
            <a:lumOff val="60000"/>
          </a:schemeClr>
        </a:solidFill>
      </dgm:spPr>
      <dgm:t>
        <a:bodyPr/>
        <a:lstStyle/>
        <a:p>
          <a:endParaRPr lang="fi-FI"/>
        </a:p>
      </dgm:t>
    </dgm:pt>
    <dgm:pt modelId="{2BCBFDA4-C047-4479-80DA-48C189CE62EF}" type="sibTrans" cxnId="{2DE930C2-EC43-42AF-AEC0-9FBE2D9DD30B}">
      <dgm:prSet/>
      <dgm:spPr/>
      <dgm:t>
        <a:bodyPr/>
        <a:lstStyle/>
        <a:p>
          <a:endParaRPr lang="fi-FI"/>
        </a:p>
      </dgm:t>
    </dgm:pt>
    <dgm:pt modelId="{BC3C5DDE-AD4B-496C-869C-0CA89ADEB9DF}" type="pres">
      <dgm:prSet presAssocID="{1E28E9E9-7F9F-4493-BA5D-DE3C3AB1E172}" presName="cycle" presStyleCnt="0">
        <dgm:presLayoutVars>
          <dgm:chMax val="1"/>
          <dgm:dir/>
          <dgm:animLvl val="ctr"/>
          <dgm:resizeHandles val="exact"/>
        </dgm:presLayoutVars>
      </dgm:prSet>
      <dgm:spPr/>
      <dgm:t>
        <a:bodyPr/>
        <a:lstStyle/>
        <a:p>
          <a:endParaRPr lang="fi-FI"/>
        </a:p>
      </dgm:t>
    </dgm:pt>
    <dgm:pt modelId="{57808106-1BB7-4D9D-B1F1-3BB8B567EA06}" type="pres">
      <dgm:prSet presAssocID="{1C00A62C-5F57-49F9-AA81-0CFEDDDA5A8E}" presName="centerShape" presStyleLbl="node0" presStyleIdx="0" presStyleCnt="1"/>
      <dgm:spPr/>
      <dgm:t>
        <a:bodyPr/>
        <a:lstStyle/>
        <a:p>
          <a:endParaRPr lang="fi-FI"/>
        </a:p>
      </dgm:t>
    </dgm:pt>
    <dgm:pt modelId="{9691CC9F-C708-4CC9-8F7B-802030303580}" type="pres">
      <dgm:prSet presAssocID="{FA39BBAC-222F-4095-A441-F0171A6D7808}" presName="parTrans" presStyleLbl="bgSibTrans2D1" presStyleIdx="0" presStyleCnt="3"/>
      <dgm:spPr/>
      <dgm:t>
        <a:bodyPr/>
        <a:lstStyle/>
        <a:p>
          <a:endParaRPr lang="fi-FI"/>
        </a:p>
      </dgm:t>
    </dgm:pt>
    <dgm:pt modelId="{71CB4AF2-FB80-48B8-AFB7-3447A729A6B4}" type="pres">
      <dgm:prSet presAssocID="{D32595D4-6A5D-40EF-BE04-2E7E867D10F7}" presName="node" presStyleLbl="node1" presStyleIdx="0" presStyleCnt="3">
        <dgm:presLayoutVars>
          <dgm:bulletEnabled val="1"/>
        </dgm:presLayoutVars>
      </dgm:prSet>
      <dgm:spPr/>
      <dgm:t>
        <a:bodyPr/>
        <a:lstStyle/>
        <a:p>
          <a:endParaRPr lang="fi-FI"/>
        </a:p>
      </dgm:t>
    </dgm:pt>
    <dgm:pt modelId="{3F39CBE1-8DF9-4AFE-BB7C-EE8B59253D6C}" type="pres">
      <dgm:prSet presAssocID="{C8E364B2-0840-4FB5-8506-5D9408326676}" presName="parTrans" presStyleLbl="bgSibTrans2D1" presStyleIdx="1" presStyleCnt="3"/>
      <dgm:spPr/>
      <dgm:t>
        <a:bodyPr/>
        <a:lstStyle/>
        <a:p>
          <a:endParaRPr lang="fi-FI"/>
        </a:p>
      </dgm:t>
    </dgm:pt>
    <dgm:pt modelId="{FDAA5F2A-3018-41C4-B7E6-9E25F4AB7DA3}" type="pres">
      <dgm:prSet presAssocID="{B10B284F-AA16-4432-A25F-FA9BF905E452}" presName="node" presStyleLbl="node1" presStyleIdx="1" presStyleCnt="3">
        <dgm:presLayoutVars>
          <dgm:bulletEnabled val="1"/>
        </dgm:presLayoutVars>
      </dgm:prSet>
      <dgm:spPr/>
      <dgm:t>
        <a:bodyPr/>
        <a:lstStyle/>
        <a:p>
          <a:endParaRPr lang="fi-FI"/>
        </a:p>
      </dgm:t>
    </dgm:pt>
    <dgm:pt modelId="{530704C9-ADB5-4B13-A7BE-D93DE76BB5BC}" type="pres">
      <dgm:prSet presAssocID="{5D42C8B9-3881-4CDC-BA27-9D21F407E1C7}" presName="parTrans" presStyleLbl="bgSibTrans2D1" presStyleIdx="2" presStyleCnt="3"/>
      <dgm:spPr/>
      <dgm:t>
        <a:bodyPr/>
        <a:lstStyle/>
        <a:p>
          <a:endParaRPr lang="fi-FI"/>
        </a:p>
      </dgm:t>
    </dgm:pt>
    <dgm:pt modelId="{78008DF4-5A19-406D-BE66-70BF5777681E}" type="pres">
      <dgm:prSet presAssocID="{32AFD835-1737-4576-8907-1B608ED5E116}" presName="node" presStyleLbl="node1" presStyleIdx="2" presStyleCnt="3">
        <dgm:presLayoutVars>
          <dgm:bulletEnabled val="1"/>
        </dgm:presLayoutVars>
      </dgm:prSet>
      <dgm:spPr/>
      <dgm:t>
        <a:bodyPr/>
        <a:lstStyle/>
        <a:p>
          <a:endParaRPr lang="fi-FI"/>
        </a:p>
      </dgm:t>
    </dgm:pt>
  </dgm:ptLst>
  <dgm:cxnLst>
    <dgm:cxn modelId="{B7C219EA-D262-6149-B845-225814333D32}" type="presOf" srcId="{D32595D4-6A5D-40EF-BE04-2E7E867D10F7}" destId="{71CB4AF2-FB80-48B8-AFB7-3447A729A6B4}" srcOrd="0" destOrd="0" presId="urn:microsoft.com/office/officeart/2005/8/layout/radial4"/>
    <dgm:cxn modelId="{71E59802-81A6-47F3-8719-C93606F1CEAA}" srcId="{1E28E9E9-7F9F-4493-BA5D-DE3C3AB1E172}" destId="{1C00A62C-5F57-49F9-AA81-0CFEDDDA5A8E}" srcOrd="0" destOrd="0" parTransId="{7C51059A-F318-4E07-9EF7-53CDCAA788D4}" sibTransId="{184E5A8A-D0AA-419B-9007-D0D9E86B12AA}"/>
    <dgm:cxn modelId="{E54573AD-BC6C-DE48-B5C7-D142D903B44A}" type="presOf" srcId="{C8E364B2-0840-4FB5-8506-5D9408326676}" destId="{3F39CBE1-8DF9-4AFE-BB7C-EE8B59253D6C}" srcOrd="0" destOrd="0" presId="urn:microsoft.com/office/officeart/2005/8/layout/radial4"/>
    <dgm:cxn modelId="{D34B8196-E796-9F4E-8942-FF4704A1D994}" type="presOf" srcId="{1C00A62C-5F57-49F9-AA81-0CFEDDDA5A8E}" destId="{57808106-1BB7-4D9D-B1F1-3BB8B567EA06}" srcOrd="0" destOrd="0" presId="urn:microsoft.com/office/officeart/2005/8/layout/radial4"/>
    <dgm:cxn modelId="{D85F0740-45AB-ED44-876E-6636BE596C77}" type="presOf" srcId="{1E28E9E9-7F9F-4493-BA5D-DE3C3AB1E172}" destId="{BC3C5DDE-AD4B-496C-869C-0CA89ADEB9DF}" srcOrd="0" destOrd="0" presId="urn:microsoft.com/office/officeart/2005/8/layout/radial4"/>
    <dgm:cxn modelId="{B5AFC906-4E26-514C-B9B4-D23F58FECAB8}" type="presOf" srcId="{B10B284F-AA16-4432-A25F-FA9BF905E452}" destId="{FDAA5F2A-3018-41C4-B7E6-9E25F4AB7DA3}" srcOrd="0" destOrd="0" presId="urn:microsoft.com/office/officeart/2005/8/layout/radial4"/>
    <dgm:cxn modelId="{71089F03-BEFC-445A-827E-41715C9C3EF2}" srcId="{1C00A62C-5F57-49F9-AA81-0CFEDDDA5A8E}" destId="{B10B284F-AA16-4432-A25F-FA9BF905E452}" srcOrd="1" destOrd="0" parTransId="{C8E364B2-0840-4FB5-8506-5D9408326676}" sibTransId="{2A4327D4-1290-4E42-82A0-ACDC8AE08C3B}"/>
    <dgm:cxn modelId="{2DE930C2-EC43-42AF-AEC0-9FBE2D9DD30B}" srcId="{1C00A62C-5F57-49F9-AA81-0CFEDDDA5A8E}" destId="{32AFD835-1737-4576-8907-1B608ED5E116}" srcOrd="2" destOrd="0" parTransId="{5D42C8B9-3881-4CDC-BA27-9D21F407E1C7}" sibTransId="{2BCBFDA4-C047-4479-80DA-48C189CE62EF}"/>
    <dgm:cxn modelId="{59E1DF90-B8A1-4E52-9D30-7D738509CC95}" srcId="{1C00A62C-5F57-49F9-AA81-0CFEDDDA5A8E}" destId="{D32595D4-6A5D-40EF-BE04-2E7E867D10F7}" srcOrd="0" destOrd="0" parTransId="{FA39BBAC-222F-4095-A441-F0171A6D7808}" sibTransId="{92A94CE9-3EED-405F-AAEC-C0DDAA321DE4}"/>
    <dgm:cxn modelId="{96537C8E-0286-EC4E-82F9-1A544AC06752}" type="presOf" srcId="{5D42C8B9-3881-4CDC-BA27-9D21F407E1C7}" destId="{530704C9-ADB5-4B13-A7BE-D93DE76BB5BC}" srcOrd="0" destOrd="0" presId="urn:microsoft.com/office/officeart/2005/8/layout/radial4"/>
    <dgm:cxn modelId="{B8F4DEAC-39C7-F742-94D3-B5007A29DFA1}" type="presOf" srcId="{32AFD835-1737-4576-8907-1B608ED5E116}" destId="{78008DF4-5A19-406D-BE66-70BF5777681E}" srcOrd="0" destOrd="0" presId="urn:microsoft.com/office/officeart/2005/8/layout/radial4"/>
    <dgm:cxn modelId="{CB203505-ED14-CF4E-8162-105F72AF6FF9}" type="presOf" srcId="{FA39BBAC-222F-4095-A441-F0171A6D7808}" destId="{9691CC9F-C708-4CC9-8F7B-802030303580}" srcOrd="0" destOrd="0" presId="urn:microsoft.com/office/officeart/2005/8/layout/radial4"/>
    <dgm:cxn modelId="{B2662916-ED66-374B-84CD-DCDB4D117D62}" type="presParOf" srcId="{BC3C5DDE-AD4B-496C-869C-0CA89ADEB9DF}" destId="{57808106-1BB7-4D9D-B1F1-3BB8B567EA06}" srcOrd="0" destOrd="0" presId="urn:microsoft.com/office/officeart/2005/8/layout/radial4"/>
    <dgm:cxn modelId="{648C9F15-EBDF-0949-B714-D83CFA5E0102}" type="presParOf" srcId="{BC3C5DDE-AD4B-496C-869C-0CA89ADEB9DF}" destId="{9691CC9F-C708-4CC9-8F7B-802030303580}" srcOrd="1" destOrd="0" presId="urn:microsoft.com/office/officeart/2005/8/layout/radial4"/>
    <dgm:cxn modelId="{6A32B41E-7C03-C94D-8A21-E1D6205E8D6A}" type="presParOf" srcId="{BC3C5DDE-AD4B-496C-869C-0CA89ADEB9DF}" destId="{71CB4AF2-FB80-48B8-AFB7-3447A729A6B4}" srcOrd="2" destOrd="0" presId="urn:microsoft.com/office/officeart/2005/8/layout/radial4"/>
    <dgm:cxn modelId="{76937EF5-5E47-DA4E-901C-9583FCF121AA}" type="presParOf" srcId="{BC3C5DDE-AD4B-496C-869C-0CA89ADEB9DF}" destId="{3F39CBE1-8DF9-4AFE-BB7C-EE8B59253D6C}" srcOrd="3" destOrd="0" presId="urn:microsoft.com/office/officeart/2005/8/layout/radial4"/>
    <dgm:cxn modelId="{A246DA42-95FA-FF45-8562-8F620B55AC9E}" type="presParOf" srcId="{BC3C5DDE-AD4B-496C-869C-0CA89ADEB9DF}" destId="{FDAA5F2A-3018-41C4-B7E6-9E25F4AB7DA3}" srcOrd="4" destOrd="0" presId="urn:microsoft.com/office/officeart/2005/8/layout/radial4"/>
    <dgm:cxn modelId="{B0A97390-B2FA-5642-95A7-8042CC1BA7A7}" type="presParOf" srcId="{BC3C5DDE-AD4B-496C-869C-0CA89ADEB9DF}" destId="{530704C9-ADB5-4B13-A7BE-D93DE76BB5BC}" srcOrd="5" destOrd="0" presId="urn:microsoft.com/office/officeart/2005/8/layout/radial4"/>
    <dgm:cxn modelId="{F53719EC-09A9-7C41-B71B-D6F39E4D08EA}" type="presParOf" srcId="{BC3C5DDE-AD4B-496C-869C-0CA89ADEB9DF}" destId="{78008DF4-5A19-406D-BE66-70BF5777681E}"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32D05F-3F59-4695-8C10-69BA04DA72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357CBBF0-DF61-4249-B71F-84446B6F7507}">
      <dgm:prSet/>
      <dgm:spPr>
        <a:solidFill>
          <a:schemeClr val="bg1"/>
        </a:solidFill>
      </dgm:spPr>
      <dgm:t>
        <a:bodyPr/>
        <a:lstStyle/>
        <a:p>
          <a:pPr rtl="0"/>
          <a:r>
            <a:rPr lang="en-GB" b="1" dirty="0" smtClean="0">
              <a:solidFill>
                <a:srgbClr val="62BB46"/>
              </a:solidFill>
            </a:rPr>
            <a:t>Side streams of pulp production can be refined into</a:t>
          </a:r>
          <a:r>
            <a:rPr lang="fi-FI" b="1" dirty="0" smtClean="0">
              <a:solidFill>
                <a:srgbClr val="62BB46"/>
              </a:solidFill>
            </a:rPr>
            <a:t>:</a:t>
          </a:r>
          <a:endParaRPr lang="fi-FI" b="1" dirty="0">
            <a:solidFill>
              <a:srgbClr val="62BB46"/>
            </a:solidFill>
          </a:endParaRPr>
        </a:p>
      </dgm:t>
    </dgm:pt>
    <dgm:pt modelId="{30C76407-C4D5-4674-A0E4-C83D744CCB18}" type="parTrans" cxnId="{BDD4F0AD-D9E6-4169-A325-703F0FBF3D1B}">
      <dgm:prSet/>
      <dgm:spPr/>
      <dgm:t>
        <a:bodyPr/>
        <a:lstStyle/>
        <a:p>
          <a:endParaRPr lang="fi-FI"/>
        </a:p>
      </dgm:t>
    </dgm:pt>
    <dgm:pt modelId="{BC5A73B7-5246-4175-BB40-DA50F61AEEE3}" type="sibTrans" cxnId="{BDD4F0AD-D9E6-4169-A325-703F0FBF3D1B}">
      <dgm:prSet/>
      <dgm:spPr/>
      <dgm:t>
        <a:bodyPr/>
        <a:lstStyle/>
        <a:p>
          <a:endParaRPr lang="fi-FI"/>
        </a:p>
      </dgm:t>
    </dgm:pt>
    <dgm:pt modelId="{BC260959-47CF-4314-AD1B-93D99325DA4F}">
      <dgm:prSet/>
      <dgm:spPr/>
      <dgm:t>
        <a:bodyPr/>
        <a:lstStyle/>
        <a:p>
          <a:pPr rtl="0"/>
          <a:r>
            <a:rPr lang="en-GB" dirty="0" err="1" smtClean="0"/>
            <a:t>Xylitol</a:t>
          </a:r>
          <a:r>
            <a:rPr lang="en-GB" dirty="0" smtClean="0"/>
            <a:t>, a sweetener, which decreases the risk of dental cavities and children’s ear infections.</a:t>
          </a:r>
          <a:endParaRPr lang="fi-FI" dirty="0"/>
        </a:p>
      </dgm:t>
    </dgm:pt>
    <dgm:pt modelId="{CE709193-F2F6-404A-BBA6-2DF49DE0CB3E}" type="parTrans" cxnId="{5855962D-27D1-4201-9F52-CD2DF077A4BD}">
      <dgm:prSet/>
      <dgm:spPr/>
      <dgm:t>
        <a:bodyPr/>
        <a:lstStyle/>
        <a:p>
          <a:endParaRPr lang="fi-FI"/>
        </a:p>
      </dgm:t>
    </dgm:pt>
    <dgm:pt modelId="{A55A1B9E-3080-4B50-B20B-491C9E42892C}" type="sibTrans" cxnId="{5855962D-27D1-4201-9F52-CD2DF077A4BD}">
      <dgm:prSet/>
      <dgm:spPr/>
      <dgm:t>
        <a:bodyPr/>
        <a:lstStyle/>
        <a:p>
          <a:endParaRPr lang="fi-FI"/>
        </a:p>
      </dgm:t>
    </dgm:pt>
    <dgm:pt modelId="{FCB157AA-86FD-4DF9-A932-B2E14D908F8F}">
      <dgm:prSet/>
      <dgm:spPr>
        <a:solidFill>
          <a:schemeClr val="bg1"/>
        </a:solidFill>
      </dgm:spPr>
      <dgm:t>
        <a:bodyPr/>
        <a:lstStyle/>
        <a:p>
          <a:pPr rtl="0"/>
          <a:r>
            <a:rPr lang="en-GB" b="1" dirty="0" smtClean="0">
              <a:solidFill>
                <a:srgbClr val="62BB46"/>
              </a:solidFill>
            </a:rPr>
            <a:t>Pitch</a:t>
          </a:r>
          <a:endParaRPr lang="fi-FI" b="1" dirty="0">
            <a:solidFill>
              <a:srgbClr val="62BB46"/>
            </a:solidFill>
          </a:endParaRPr>
        </a:p>
      </dgm:t>
    </dgm:pt>
    <dgm:pt modelId="{7CC0D6FC-63D0-4AD7-AA50-58D869FC84E5}" type="parTrans" cxnId="{D3470D50-B6D2-412D-B11E-75539E7B6716}">
      <dgm:prSet/>
      <dgm:spPr/>
      <dgm:t>
        <a:bodyPr/>
        <a:lstStyle/>
        <a:p>
          <a:endParaRPr lang="fi-FI"/>
        </a:p>
      </dgm:t>
    </dgm:pt>
    <dgm:pt modelId="{93E6591F-2985-42C7-A59B-19A45CA21B55}" type="sibTrans" cxnId="{D3470D50-B6D2-412D-B11E-75539E7B6716}">
      <dgm:prSet/>
      <dgm:spPr/>
      <dgm:t>
        <a:bodyPr/>
        <a:lstStyle/>
        <a:p>
          <a:endParaRPr lang="fi-FI"/>
        </a:p>
      </dgm:t>
    </dgm:pt>
    <dgm:pt modelId="{22BD5B22-0A01-42BF-A252-7F0805EE0E0C}">
      <dgm:prSet/>
      <dgm:spPr>
        <a:solidFill>
          <a:schemeClr val="bg1"/>
        </a:solidFill>
      </dgm:spPr>
      <dgm:t>
        <a:bodyPr/>
        <a:lstStyle/>
        <a:p>
          <a:pPr rtl="0"/>
          <a:r>
            <a:rPr lang="fi-FI" b="1" dirty="0" err="1" smtClean="0">
              <a:solidFill>
                <a:srgbClr val="62BB46"/>
              </a:solidFill>
            </a:rPr>
            <a:t>Birch</a:t>
          </a:r>
          <a:r>
            <a:rPr lang="fi-FI" b="1" dirty="0" smtClean="0">
              <a:solidFill>
                <a:srgbClr val="62BB46"/>
              </a:solidFill>
            </a:rPr>
            <a:t> </a:t>
          </a:r>
          <a:r>
            <a:rPr lang="fi-FI" b="1" dirty="0" err="1" smtClean="0">
              <a:solidFill>
                <a:srgbClr val="62BB46"/>
              </a:solidFill>
            </a:rPr>
            <a:t>bark</a:t>
          </a:r>
          <a:endParaRPr lang="fi-FI" b="1" dirty="0">
            <a:solidFill>
              <a:srgbClr val="62BB46"/>
            </a:solidFill>
          </a:endParaRPr>
        </a:p>
      </dgm:t>
    </dgm:pt>
    <dgm:pt modelId="{8C34AC3C-5CA3-42B1-B288-540D3A28C314}" type="parTrans" cxnId="{8B5B5717-FB5C-46F1-9EF9-CF701FD6EC11}">
      <dgm:prSet/>
      <dgm:spPr/>
      <dgm:t>
        <a:bodyPr/>
        <a:lstStyle/>
        <a:p>
          <a:endParaRPr lang="fi-FI"/>
        </a:p>
      </dgm:t>
    </dgm:pt>
    <dgm:pt modelId="{07971F2D-D33F-4275-BE16-7BFB54CBA244}" type="sibTrans" cxnId="{8B5B5717-FB5C-46F1-9EF9-CF701FD6EC11}">
      <dgm:prSet/>
      <dgm:spPr/>
      <dgm:t>
        <a:bodyPr/>
        <a:lstStyle/>
        <a:p>
          <a:endParaRPr lang="fi-FI"/>
        </a:p>
      </dgm:t>
    </dgm:pt>
    <dgm:pt modelId="{843B94C7-B7FC-4D06-A213-48CC1DFD1CC2}">
      <dgm:prSet/>
      <dgm:spPr>
        <a:solidFill>
          <a:schemeClr val="bg1"/>
        </a:solidFill>
      </dgm:spPr>
      <dgm:t>
        <a:bodyPr/>
        <a:lstStyle/>
        <a:p>
          <a:pPr rtl="0"/>
          <a:r>
            <a:rPr lang="en-GB" dirty="0" smtClean="0"/>
            <a:t>is made into an ointment to treat skin cuts. </a:t>
          </a:r>
          <a:endParaRPr lang="fi-FI" dirty="0">
            <a:solidFill>
              <a:schemeClr val="tx1"/>
            </a:solidFill>
          </a:endParaRPr>
        </a:p>
      </dgm:t>
    </dgm:pt>
    <dgm:pt modelId="{66E038FF-B8EF-4C73-ADB1-C33D1FAB7813}" type="parTrans" cxnId="{04ACCAB2-9EDE-415B-B4A2-2BE971A24E2D}">
      <dgm:prSet/>
      <dgm:spPr/>
      <dgm:t>
        <a:bodyPr/>
        <a:lstStyle/>
        <a:p>
          <a:endParaRPr lang="fi-FI"/>
        </a:p>
      </dgm:t>
    </dgm:pt>
    <dgm:pt modelId="{74683B66-0F9A-46CF-88D6-79971ACB194D}" type="sibTrans" cxnId="{04ACCAB2-9EDE-415B-B4A2-2BE971A24E2D}">
      <dgm:prSet/>
      <dgm:spPr/>
      <dgm:t>
        <a:bodyPr/>
        <a:lstStyle/>
        <a:p>
          <a:endParaRPr lang="fi-FI"/>
        </a:p>
      </dgm:t>
    </dgm:pt>
    <dgm:pt modelId="{32AFC616-9818-4D62-910C-69E55D6274FC}">
      <dgm:prSet custT="1"/>
      <dgm:spPr>
        <a:solidFill>
          <a:schemeClr val="bg1"/>
        </a:solidFill>
      </dgm:spPr>
      <dgm:t>
        <a:bodyPr/>
        <a:lstStyle/>
        <a:p>
          <a:pPr rtl="0"/>
          <a:r>
            <a:rPr lang="en-GB" sz="2000" dirty="0" smtClean="0"/>
            <a:t>Re</a:t>
          </a:r>
          <a:r>
            <a:rPr lang="en-GB" sz="2000" b="0" dirty="0" smtClean="0">
              <a:solidFill>
                <a:srgbClr val="000000"/>
              </a:solidFill>
            </a:rPr>
            <a:t>search is being carried out on </a:t>
          </a:r>
          <a:r>
            <a:rPr lang="en-GB" sz="2000" b="0" dirty="0" err="1" smtClean="0">
              <a:solidFill>
                <a:srgbClr val="000000"/>
              </a:solidFill>
            </a:rPr>
            <a:t>betulin</a:t>
          </a:r>
          <a:r>
            <a:rPr lang="en-GB" sz="2000" b="0" dirty="0" smtClean="0">
              <a:solidFill>
                <a:srgbClr val="000000"/>
              </a:solidFill>
            </a:rPr>
            <a:t> from birch bark, which may lower the activity of HIV. </a:t>
          </a:r>
          <a:endParaRPr lang="fi-FI" sz="2000" b="0" dirty="0">
            <a:solidFill>
              <a:srgbClr val="000000"/>
            </a:solidFill>
          </a:endParaRPr>
        </a:p>
      </dgm:t>
    </dgm:pt>
    <dgm:pt modelId="{E8953E37-8BC5-4CAA-9EBB-D3BFB402F9DF}" type="parTrans" cxnId="{4529DB55-FA58-4F31-B411-111DFF873EF9}">
      <dgm:prSet/>
      <dgm:spPr/>
      <dgm:t>
        <a:bodyPr/>
        <a:lstStyle/>
        <a:p>
          <a:endParaRPr lang="fi-FI"/>
        </a:p>
      </dgm:t>
    </dgm:pt>
    <dgm:pt modelId="{5CDCE3D5-7435-4681-A8D6-B19BB40BFF08}" type="sibTrans" cxnId="{4529DB55-FA58-4F31-B411-111DFF873EF9}">
      <dgm:prSet/>
      <dgm:spPr/>
      <dgm:t>
        <a:bodyPr/>
        <a:lstStyle/>
        <a:p>
          <a:endParaRPr lang="fi-FI"/>
        </a:p>
      </dgm:t>
    </dgm:pt>
    <dgm:pt modelId="{6FEC8638-E40F-4D11-BA01-2D6E455A86D2}">
      <dgm:prSet/>
      <dgm:spPr/>
      <dgm:t>
        <a:bodyPr/>
        <a:lstStyle/>
        <a:p>
          <a:r>
            <a:rPr lang="en-GB" smtClean="0"/>
            <a:t>Plant sterol, which can lower cholesterol levels in blood. </a:t>
          </a:r>
          <a:endParaRPr lang="fi-FI" dirty="0" smtClean="0"/>
        </a:p>
      </dgm:t>
    </dgm:pt>
    <dgm:pt modelId="{20CF8102-A38C-42B8-9228-E0135AFEA814}" type="parTrans" cxnId="{AEB862F7-B858-4489-9182-B119EA288C53}">
      <dgm:prSet/>
      <dgm:spPr/>
      <dgm:t>
        <a:bodyPr/>
        <a:lstStyle/>
        <a:p>
          <a:endParaRPr lang="fi-FI"/>
        </a:p>
      </dgm:t>
    </dgm:pt>
    <dgm:pt modelId="{DEBAD52E-399D-4883-BC5D-F103D2CA22B7}" type="sibTrans" cxnId="{AEB862F7-B858-4489-9182-B119EA288C53}">
      <dgm:prSet/>
      <dgm:spPr/>
      <dgm:t>
        <a:bodyPr/>
        <a:lstStyle/>
        <a:p>
          <a:endParaRPr lang="fi-FI"/>
        </a:p>
      </dgm:t>
    </dgm:pt>
    <dgm:pt modelId="{E39D2579-AF47-6D44-8A02-0A91F971E8A0}">
      <dgm:prSet custT="1"/>
      <dgm:spPr>
        <a:solidFill>
          <a:schemeClr val="bg1"/>
        </a:solidFill>
      </dgm:spPr>
      <dgm:t>
        <a:bodyPr/>
        <a:lstStyle/>
        <a:p>
          <a:pPr rtl="0"/>
          <a:r>
            <a:rPr lang="fi-FI" sz="2000" dirty="0" err="1" smtClean="0">
              <a:solidFill>
                <a:schemeClr val="tx1"/>
              </a:solidFill>
            </a:rPr>
            <a:t>Natural</a:t>
          </a:r>
          <a:r>
            <a:rPr lang="fi-FI" sz="2000" dirty="0" smtClean="0">
              <a:solidFill>
                <a:schemeClr val="tx1"/>
              </a:solidFill>
            </a:rPr>
            <a:t> </a:t>
          </a:r>
          <a:r>
            <a:rPr lang="fi-FI" sz="2000" dirty="0" err="1" smtClean="0">
              <a:solidFill>
                <a:schemeClr val="tx1"/>
              </a:solidFill>
            </a:rPr>
            <a:t>health</a:t>
          </a:r>
          <a:r>
            <a:rPr lang="fi-FI" sz="2000" dirty="0" smtClean="0">
              <a:solidFill>
                <a:schemeClr val="tx1"/>
              </a:solidFill>
            </a:rPr>
            <a:t> </a:t>
          </a:r>
          <a:r>
            <a:rPr lang="fi-FI" sz="2000" dirty="0" err="1" smtClean="0">
              <a:solidFill>
                <a:schemeClr val="tx1"/>
              </a:solidFill>
            </a:rPr>
            <a:t>promoting</a:t>
          </a:r>
          <a:r>
            <a:rPr lang="fi-FI" sz="2000" dirty="0" smtClean="0">
              <a:solidFill>
                <a:schemeClr val="tx1"/>
              </a:solidFill>
            </a:rPr>
            <a:t> food </a:t>
          </a:r>
          <a:r>
            <a:rPr lang="fi-FI" sz="2000" dirty="0" err="1" smtClean="0">
              <a:solidFill>
                <a:schemeClr val="tx1"/>
              </a:solidFill>
            </a:rPr>
            <a:t>ingredients</a:t>
          </a:r>
          <a:r>
            <a:rPr lang="fi-FI" sz="2000" dirty="0" smtClean="0">
              <a:solidFill>
                <a:schemeClr val="tx1"/>
              </a:solidFill>
            </a:rPr>
            <a:t>, </a:t>
          </a:r>
          <a:r>
            <a:rPr lang="fi-FI" sz="2000" dirty="0" err="1" smtClean="0">
              <a:solidFill>
                <a:schemeClr val="tx1"/>
              </a:solidFill>
            </a:rPr>
            <a:t>e.g</a:t>
          </a:r>
          <a:r>
            <a:rPr lang="fi-FI" sz="2000" dirty="0" smtClean="0">
              <a:solidFill>
                <a:schemeClr val="tx1"/>
              </a:solidFill>
            </a:rPr>
            <a:t>. </a:t>
          </a:r>
          <a:r>
            <a:rPr lang="fi-FI" sz="2000" dirty="0" err="1" smtClean="0">
              <a:solidFill>
                <a:schemeClr val="tx1"/>
              </a:solidFill>
            </a:rPr>
            <a:t>berries</a:t>
          </a:r>
          <a:endParaRPr lang="fi-FI" sz="2000" dirty="0">
            <a:solidFill>
              <a:schemeClr val="tx1"/>
            </a:solidFill>
          </a:endParaRPr>
        </a:p>
      </dgm:t>
    </dgm:pt>
    <dgm:pt modelId="{A43951D8-9ADB-AA45-BB51-7C076E1D27C2}" type="parTrans" cxnId="{7F3845DC-1E90-2441-92A2-1AE82D2D3257}">
      <dgm:prSet/>
      <dgm:spPr/>
      <dgm:t>
        <a:bodyPr/>
        <a:lstStyle/>
        <a:p>
          <a:endParaRPr lang="fi-FI"/>
        </a:p>
      </dgm:t>
    </dgm:pt>
    <dgm:pt modelId="{402E238F-EF24-5F49-9674-FEB32068143B}" type="sibTrans" cxnId="{7F3845DC-1E90-2441-92A2-1AE82D2D3257}">
      <dgm:prSet/>
      <dgm:spPr/>
      <dgm:t>
        <a:bodyPr/>
        <a:lstStyle/>
        <a:p>
          <a:endParaRPr lang="fi-FI"/>
        </a:p>
      </dgm:t>
    </dgm:pt>
    <dgm:pt modelId="{E9994BA8-4E51-D34B-ABB4-5645CF3E1F4F}">
      <dgm:prSet custT="1"/>
      <dgm:spPr>
        <a:solidFill>
          <a:schemeClr val="bg1"/>
        </a:solidFill>
      </dgm:spPr>
      <dgm:t>
        <a:bodyPr/>
        <a:lstStyle/>
        <a:p>
          <a:pPr rtl="0"/>
          <a:r>
            <a:rPr lang="fi-FI" sz="2000" b="1" dirty="0" err="1" smtClean="0">
              <a:solidFill>
                <a:srgbClr val="62BB46"/>
              </a:solidFill>
            </a:rPr>
            <a:t>Berries</a:t>
          </a:r>
          <a:r>
            <a:rPr lang="fi-FI" sz="2000" b="1" dirty="0" smtClean="0">
              <a:solidFill>
                <a:srgbClr val="62BB46"/>
              </a:solidFill>
            </a:rPr>
            <a:t> and </a:t>
          </a:r>
          <a:r>
            <a:rPr lang="fi-FI" sz="2000" b="1" smtClean="0">
              <a:solidFill>
                <a:srgbClr val="62BB46"/>
              </a:solidFill>
            </a:rPr>
            <a:t>mushroom</a:t>
          </a:r>
          <a:endParaRPr lang="fi-FI" sz="2000" b="1" dirty="0">
            <a:solidFill>
              <a:srgbClr val="62BB46"/>
            </a:solidFill>
          </a:endParaRPr>
        </a:p>
      </dgm:t>
    </dgm:pt>
    <dgm:pt modelId="{6C34E444-0DE5-8543-81CB-68A7DB699134}" type="parTrans" cxnId="{FF999D8E-53F1-8746-A449-B96F82036552}">
      <dgm:prSet/>
      <dgm:spPr/>
      <dgm:t>
        <a:bodyPr/>
        <a:lstStyle/>
        <a:p>
          <a:endParaRPr lang="fi-FI"/>
        </a:p>
      </dgm:t>
    </dgm:pt>
    <dgm:pt modelId="{BAA89F99-0471-3044-9296-C93B348140D0}" type="sibTrans" cxnId="{FF999D8E-53F1-8746-A449-B96F82036552}">
      <dgm:prSet/>
      <dgm:spPr/>
      <dgm:t>
        <a:bodyPr/>
        <a:lstStyle/>
        <a:p>
          <a:endParaRPr lang="fi-FI"/>
        </a:p>
      </dgm:t>
    </dgm:pt>
    <dgm:pt modelId="{4E8A47C2-5F79-4BEE-A4E0-EF6D27DF2E55}" type="pres">
      <dgm:prSet presAssocID="{EA32D05F-3F59-4695-8C10-69BA04DA72ED}" presName="linear" presStyleCnt="0">
        <dgm:presLayoutVars>
          <dgm:animLvl val="lvl"/>
          <dgm:resizeHandles val="exact"/>
        </dgm:presLayoutVars>
      </dgm:prSet>
      <dgm:spPr/>
      <dgm:t>
        <a:bodyPr/>
        <a:lstStyle/>
        <a:p>
          <a:endParaRPr lang="fi-FI"/>
        </a:p>
      </dgm:t>
    </dgm:pt>
    <dgm:pt modelId="{C0A5B857-ECA0-4A1C-BD5E-699141246A4B}" type="pres">
      <dgm:prSet presAssocID="{357CBBF0-DF61-4249-B71F-84446B6F7507}" presName="parentText" presStyleLbl="node1" presStyleIdx="0" presStyleCnt="4">
        <dgm:presLayoutVars>
          <dgm:chMax val="0"/>
          <dgm:bulletEnabled val="1"/>
        </dgm:presLayoutVars>
      </dgm:prSet>
      <dgm:spPr/>
      <dgm:t>
        <a:bodyPr/>
        <a:lstStyle/>
        <a:p>
          <a:endParaRPr lang="fi-FI"/>
        </a:p>
      </dgm:t>
    </dgm:pt>
    <dgm:pt modelId="{6E98A1FA-2772-44B6-A908-CA5A477B1070}" type="pres">
      <dgm:prSet presAssocID="{357CBBF0-DF61-4249-B71F-84446B6F7507}" presName="childText" presStyleLbl="revTx" presStyleIdx="0" presStyleCnt="4">
        <dgm:presLayoutVars>
          <dgm:bulletEnabled val="1"/>
        </dgm:presLayoutVars>
      </dgm:prSet>
      <dgm:spPr/>
      <dgm:t>
        <a:bodyPr/>
        <a:lstStyle/>
        <a:p>
          <a:endParaRPr lang="fi-FI"/>
        </a:p>
      </dgm:t>
    </dgm:pt>
    <dgm:pt modelId="{EEE78E95-3926-45EA-B49B-BDFF059E114B}" type="pres">
      <dgm:prSet presAssocID="{FCB157AA-86FD-4DF9-A932-B2E14D908F8F}" presName="parentText" presStyleLbl="node1" presStyleIdx="1" presStyleCnt="4">
        <dgm:presLayoutVars>
          <dgm:chMax val="0"/>
          <dgm:bulletEnabled val="1"/>
        </dgm:presLayoutVars>
      </dgm:prSet>
      <dgm:spPr/>
      <dgm:t>
        <a:bodyPr/>
        <a:lstStyle/>
        <a:p>
          <a:endParaRPr lang="fi-FI"/>
        </a:p>
      </dgm:t>
    </dgm:pt>
    <dgm:pt modelId="{C99F3BCF-6AF7-4C0F-9CD6-1E9F28C74D5F}" type="pres">
      <dgm:prSet presAssocID="{FCB157AA-86FD-4DF9-A932-B2E14D908F8F}" presName="childText" presStyleLbl="revTx" presStyleIdx="1" presStyleCnt="4">
        <dgm:presLayoutVars>
          <dgm:bulletEnabled val="1"/>
        </dgm:presLayoutVars>
      </dgm:prSet>
      <dgm:spPr/>
      <dgm:t>
        <a:bodyPr/>
        <a:lstStyle/>
        <a:p>
          <a:endParaRPr lang="fi-FI"/>
        </a:p>
      </dgm:t>
    </dgm:pt>
    <dgm:pt modelId="{5EC8DAD5-2324-46AC-B0CE-811B52F0EF99}" type="pres">
      <dgm:prSet presAssocID="{22BD5B22-0A01-42BF-A252-7F0805EE0E0C}" presName="parentText" presStyleLbl="node1" presStyleIdx="2" presStyleCnt="4">
        <dgm:presLayoutVars>
          <dgm:chMax val="0"/>
          <dgm:bulletEnabled val="1"/>
        </dgm:presLayoutVars>
      </dgm:prSet>
      <dgm:spPr/>
      <dgm:t>
        <a:bodyPr/>
        <a:lstStyle/>
        <a:p>
          <a:endParaRPr lang="fi-FI"/>
        </a:p>
      </dgm:t>
    </dgm:pt>
    <dgm:pt modelId="{DC6676A3-1FC0-41F5-9D7E-C436DF9170BF}" type="pres">
      <dgm:prSet presAssocID="{22BD5B22-0A01-42BF-A252-7F0805EE0E0C}" presName="childText" presStyleLbl="revTx" presStyleIdx="2" presStyleCnt="4">
        <dgm:presLayoutVars>
          <dgm:bulletEnabled val="1"/>
        </dgm:presLayoutVars>
      </dgm:prSet>
      <dgm:spPr/>
      <dgm:t>
        <a:bodyPr/>
        <a:lstStyle/>
        <a:p>
          <a:endParaRPr lang="fi-FI"/>
        </a:p>
      </dgm:t>
    </dgm:pt>
    <dgm:pt modelId="{07C86081-6320-004D-ADAF-54C3C7915BCF}" type="pres">
      <dgm:prSet presAssocID="{E9994BA8-4E51-D34B-ABB4-5645CF3E1F4F}" presName="parentText" presStyleLbl="node1" presStyleIdx="3" presStyleCnt="4" custLinFactNeighborX="0" custLinFactNeighborY="-15436">
        <dgm:presLayoutVars>
          <dgm:chMax val="0"/>
          <dgm:bulletEnabled val="1"/>
        </dgm:presLayoutVars>
      </dgm:prSet>
      <dgm:spPr/>
      <dgm:t>
        <a:bodyPr/>
        <a:lstStyle/>
        <a:p>
          <a:endParaRPr lang="fi-FI"/>
        </a:p>
      </dgm:t>
    </dgm:pt>
    <dgm:pt modelId="{33FCF030-69A7-2C47-A512-5A527846B85F}" type="pres">
      <dgm:prSet presAssocID="{E9994BA8-4E51-D34B-ABB4-5645CF3E1F4F}" presName="childText" presStyleLbl="revTx" presStyleIdx="3" presStyleCnt="4">
        <dgm:presLayoutVars>
          <dgm:bulletEnabled val="1"/>
        </dgm:presLayoutVars>
      </dgm:prSet>
      <dgm:spPr/>
      <dgm:t>
        <a:bodyPr/>
        <a:lstStyle/>
        <a:p>
          <a:endParaRPr lang="fi-FI"/>
        </a:p>
      </dgm:t>
    </dgm:pt>
  </dgm:ptLst>
  <dgm:cxnLst>
    <dgm:cxn modelId="{7809AF12-5741-4FE1-933B-31D10D43486C}" type="presOf" srcId="{357CBBF0-DF61-4249-B71F-84446B6F7507}" destId="{C0A5B857-ECA0-4A1C-BD5E-699141246A4B}" srcOrd="0" destOrd="0" presId="urn:microsoft.com/office/officeart/2005/8/layout/vList2"/>
    <dgm:cxn modelId="{F9E530B5-D448-3C4F-97F9-3FAEEBB1518B}" type="presOf" srcId="{E9994BA8-4E51-D34B-ABB4-5645CF3E1F4F}" destId="{07C86081-6320-004D-ADAF-54C3C7915BCF}" srcOrd="0" destOrd="0" presId="urn:microsoft.com/office/officeart/2005/8/layout/vList2"/>
    <dgm:cxn modelId="{D8E1D177-99E0-4929-977B-F4C61E61893D}" type="presOf" srcId="{EA32D05F-3F59-4695-8C10-69BA04DA72ED}" destId="{4E8A47C2-5F79-4BEE-A4E0-EF6D27DF2E55}" srcOrd="0" destOrd="0" presId="urn:microsoft.com/office/officeart/2005/8/layout/vList2"/>
    <dgm:cxn modelId="{5855962D-27D1-4201-9F52-CD2DF077A4BD}" srcId="{357CBBF0-DF61-4249-B71F-84446B6F7507}" destId="{BC260959-47CF-4314-AD1B-93D99325DA4F}" srcOrd="0" destOrd="0" parTransId="{CE709193-F2F6-404A-BBA6-2DF49DE0CB3E}" sibTransId="{A55A1B9E-3080-4B50-B20B-491C9E42892C}"/>
    <dgm:cxn modelId="{04ACCAB2-9EDE-415B-B4A2-2BE971A24E2D}" srcId="{FCB157AA-86FD-4DF9-A932-B2E14D908F8F}" destId="{843B94C7-B7FC-4D06-A213-48CC1DFD1CC2}" srcOrd="0" destOrd="0" parTransId="{66E038FF-B8EF-4C73-ADB1-C33D1FAB7813}" sibTransId="{74683B66-0F9A-46CF-88D6-79971ACB194D}"/>
    <dgm:cxn modelId="{BA986A22-7619-4674-92B1-60A0D6834635}" type="presOf" srcId="{843B94C7-B7FC-4D06-A213-48CC1DFD1CC2}" destId="{C99F3BCF-6AF7-4C0F-9CD6-1E9F28C74D5F}" srcOrd="0" destOrd="0" presId="urn:microsoft.com/office/officeart/2005/8/layout/vList2"/>
    <dgm:cxn modelId="{8B5B5717-FB5C-46F1-9EF9-CF701FD6EC11}" srcId="{EA32D05F-3F59-4695-8C10-69BA04DA72ED}" destId="{22BD5B22-0A01-42BF-A252-7F0805EE0E0C}" srcOrd="2" destOrd="0" parTransId="{8C34AC3C-5CA3-42B1-B288-540D3A28C314}" sibTransId="{07971F2D-D33F-4275-BE16-7BFB54CBA244}"/>
    <dgm:cxn modelId="{888BB214-AB3A-4626-A466-D4F6F6F464BA}" type="presOf" srcId="{32AFC616-9818-4D62-910C-69E55D6274FC}" destId="{DC6676A3-1FC0-41F5-9D7E-C436DF9170BF}" srcOrd="0" destOrd="0" presId="urn:microsoft.com/office/officeart/2005/8/layout/vList2"/>
    <dgm:cxn modelId="{4529DB55-FA58-4F31-B411-111DFF873EF9}" srcId="{22BD5B22-0A01-42BF-A252-7F0805EE0E0C}" destId="{32AFC616-9818-4D62-910C-69E55D6274FC}" srcOrd="0" destOrd="0" parTransId="{E8953E37-8BC5-4CAA-9EBB-D3BFB402F9DF}" sibTransId="{5CDCE3D5-7435-4681-A8D6-B19BB40BFF08}"/>
    <dgm:cxn modelId="{A562DF4A-F632-43D4-BBA7-4066EE602FFE}" type="presOf" srcId="{BC260959-47CF-4314-AD1B-93D99325DA4F}" destId="{6E98A1FA-2772-44B6-A908-CA5A477B1070}" srcOrd="0" destOrd="0" presId="urn:microsoft.com/office/officeart/2005/8/layout/vList2"/>
    <dgm:cxn modelId="{49DA312F-7782-4C75-9BD6-8853A425E5E9}" type="presOf" srcId="{22BD5B22-0A01-42BF-A252-7F0805EE0E0C}" destId="{5EC8DAD5-2324-46AC-B0CE-811B52F0EF99}" srcOrd="0" destOrd="0" presId="urn:microsoft.com/office/officeart/2005/8/layout/vList2"/>
    <dgm:cxn modelId="{7F3845DC-1E90-2441-92A2-1AE82D2D3257}" srcId="{E9994BA8-4E51-D34B-ABB4-5645CF3E1F4F}" destId="{E39D2579-AF47-6D44-8A02-0A91F971E8A0}" srcOrd="0" destOrd="0" parTransId="{A43951D8-9ADB-AA45-BB51-7C076E1D27C2}" sibTransId="{402E238F-EF24-5F49-9674-FEB32068143B}"/>
    <dgm:cxn modelId="{1C4675BA-5092-4E2A-9F97-71800E62947C}" type="presOf" srcId="{FCB157AA-86FD-4DF9-A932-B2E14D908F8F}" destId="{EEE78E95-3926-45EA-B49B-BDFF059E114B}" srcOrd="0" destOrd="0" presId="urn:microsoft.com/office/officeart/2005/8/layout/vList2"/>
    <dgm:cxn modelId="{D3470D50-B6D2-412D-B11E-75539E7B6716}" srcId="{EA32D05F-3F59-4695-8C10-69BA04DA72ED}" destId="{FCB157AA-86FD-4DF9-A932-B2E14D908F8F}" srcOrd="1" destOrd="0" parTransId="{7CC0D6FC-63D0-4AD7-AA50-58D869FC84E5}" sibTransId="{93E6591F-2985-42C7-A59B-19A45CA21B55}"/>
    <dgm:cxn modelId="{BDD4F0AD-D9E6-4169-A325-703F0FBF3D1B}" srcId="{EA32D05F-3F59-4695-8C10-69BA04DA72ED}" destId="{357CBBF0-DF61-4249-B71F-84446B6F7507}" srcOrd="0" destOrd="0" parTransId="{30C76407-C4D5-4674-A0E4-C83D744CCB18}" sibTransId="{BC5A73B7-5246-4175-BB40-DA50F61AEEE3}"/>
    <dgm:cxn modelId="{A6AEE6B1-7E5B-B847-BC81-2BCE6AE9696D}" type="presOf" srcId="{E39D2579-AF47-6D44-8A02-0A91F971E8A0}" destId="{33FCF030-69A7-2C47-A512-5A527846B85F}" srcOrd="0" destOrd="0" presId="urn:microsoft.com/office/officeart/2005/8/layout/vList2"/>
    <dgm:cxn modelId="{AEB862F7-B858-4489-9182-B119EA288C53}" srcId="{357CBBF0-DF61-4249-B71F-84446B6F7507}" destId="{6FEC8638-E40F-4D11-BA01-2D6E455A86D2}" srcOrd="1" destOrd="0" parTransId="{20CF8102-A38C-42B8-9228-E0135AFEA814}" sibTransId="{DEBAD52E-399D-4883-BC5D-F103D2CA22B7}"/>
    <dgm:cxn modelId="{BEDC5F79-234E-4087-8FB8-3C724794546A}" type="presOf" srcId="{6FEC8638-E40F-4D11-BA01-2D6E455A86D2}" destId="{6E98A1FA-2772-44B6-A908-CA5A477B1070}" srcOrd="0" destOrd="1" presId="urn:microsoft.com/office/officeart/2005/8/layout/vList2"/>
    <dgm:cxn modelId="{FF999D8E-53F1-8746-A449-B96F82036552}" srcId="{EA32D05F-3F59-4695-8C10-69BA04DA72ED}" destId="{E9994BA8-4E51-D34B-ABB4-5645CF3E1F4F}" srcOrd="3" destOrd="0" parTransId="{6C34E444-0DE5-8543-81CB-68A7DB699134}" sibTransId="{BAA89F99-0471-3044-9296-C93B348140D0}"/>
    <dgm:cxn modelId="{AFA9F210-FD37-4DF8-95B2-CCBDD88CDD67}" type="presParOf" srcId="{4E8A47C2-5F79-4BEE-A4E0-EF6D27DF2E55}" destId="{C0A5B857-ECA0-4A1C-BD5E-699141246A4B}" srcOrd="0" destOrd="0" presId="urn:microsoft.com/office/officeart/2005/8/layout/vList2"/>
    <dgm:cxn modelId="{96EF2507-0EE9-4E48-B5FE-7B792EF6DD8E}" type="presParOf" srcId="{4E8A47C2-5F79-4BEE-A4E0-EF6D27DF2E55}" destId="{6E98A1FA-2772-44B6-A908-CA5A477B1070}" srcOrd="1" destOrd="0" presId="urn:microsoft.com/office/officeart/2005/8/layout/vList2"/>
    <dgm:cxn modelId="{AD9C6987-4144-47AC-8BD3-1AC5A772CC83}" type="presParOf" srcId="{4E8A47C2-5F79-4BEE-A4E0-EF6D27DF2E55}" destId="{EEE78E95-3926-45EA-B49B-BDFF059E114B}" srcOrd="2" destOrd="0" presId="urn:microsoft.com/office/officeart/2005/8/layout/vList2"/>
    <dgm:cxn modelId="{3862E954-D657-40A9-AA00-315A638E34DF}" type="presParOf" srcId="{4E8A47C2-5F79-4BEE-A4E0-EF6D27DF2E55}" destId="{C99F3BCF-6AF7-4C0F-9CD6-1E9F28C74D5F}" srcOrd="3" destOrd="0" presId="urn:microsoft.com/office/officeart/2005/8/layout/vList2"/>
    <dgm:cxn modelId="{372F793F-CACD-4A7C-A3B8-7A6C323E8D79}" type="presParOf" srcId="{4E8A47C2-5F79-4BEE-A4E0-EF6D27DF2E55}" destId="{5EC8DAD5-2324-46AC-B0CE-811B52F0EF99}" srcOrd="4" destOrd="0" presId="urn:microsoft.com/office/officeart/2005/8/layout/vList2"/>
    <dgm:cxn modelId="{48BBF0E5-6802-4D3B-9F0F-39BC91098574}" type="presParOf" srcId="{4E8A47C2-5F79-4BEE-A4E0-EF6D27DF2E55}" destId="{DC6676A3-1FC0-41F5-9D7E-C436DF9170BF}" srcOrd="5" destOrd="0" presId="urn:microsoft.com/office/officeart/2005/8/layout/vList2"/>
    <dgm:cxn modelId="{2399A320-AB26-E74A-9EFA-FD7CC523598D}" type="presParOf" srcId="{4E8A47C2-5F79-4BEE-A4E0-EF6D27DF2E55}" destId="{07C86081-6320-004D-ADAF-54C3C7915BCF}" srcOrd="6" destOrd="0" presId="urn:microsoft.com/office/officeart/2005/8/layout/vList2"/>
    <dgm:cxn modelId="{C5041E5D-AD70-C748-B211-58D16B37B697}" type="presParOf" srcId="{4E8A47C2-5F79-4BEE-A4E0-EF6D27DF2E55}" destId="{33FCF030-69A7-2C47-A512-5A527846B85F}" srcOrd="7"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4924D9-2A98-4244-A74A-2073E149E9D3}">
      <dsp:nvSpPr>
        <dsp:cNvPr id="0" name=""/>
        <dsp:cNvSpPr/>
      </dsp:nvSpPr>
      <dsp:spPr>
        <a:xfrm>
          <a:off x="3250701" y="1918219"/>
          <a:ext cx="1728196" cy="1710780"/>
        </a:xfrm>
        <a:prstGeom prst="ellipse">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b="0" kern="1200" dirty="0" smtClean="0"/>
            <a:t>Due to population growth, by 2030 the world will need</a:t>
          </a:r>
          <a:r>
            <a:rPr lang="fi-FI" sz="1600" b="0" kern="1200" dirty="0" smtClean="0"/>
            <a:t>:</a:t>
          </a:r>
          <a:endParaRPr lang="fi-FI" sz="1600" b="0" kern="1200" dirty="0"/>
        </a:p>
      </dsp:txBody>
      <dsp:txXfrm>
        <a:off x="3250701" y="1918219"/>
        <a:ext cx="1728196" cy="1710780"/>
      </dsp:txXfrm>
    </dsp:sp>
    <dsp:sp modelId="{FD7995E7-19CF-41F8-BFAD-F981F9E4BE68}">
      <dsp:nvSpPr>
        <dsp:cNvPr id="0" name=""/>
        <dsp:cNvSpPr/>
      </dsp:nvSpPr>
      <dsp:spPr>
        <a:xfrm rot="16200000">
          <a:off x="3993486" y="1448218"/>
          <a:ext cx="242627" cy="495945"/>
        </a:xfrm>
        <a:prstGeom prst="rightArrow">
          <a:avLst>
            <a:gd name="adj1" fmla="val 60000"/>
            <a:gd name="adj2" fmla="val 50000"/>
          </a:avLst>
        </a:prstGeom>
        <a:solidFill>
          <a:srgbClr val="E03A3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i-FI" sz="2100" kern="1200"/>
        </a:p>
      </dsp:txBody>
      <dsp:txXfrm rot="16200000">
        <a:off x="3993486" y="1448218"/>
        <a:ext cx="242627" cy="495945"/>
      </dsp:txXfrm>
    </dsp:sp>
    <dsp:sp modelId="{6B32BE22-791A-4B56-B30D-5044DAECA6ED}">
      <dsp:nvSpPr>
        <dsp:cNvPr id="0" name=""/>
        <dsp:cNvSpPr/>
      </dsp:nvSpPr>
      <dsp:spPr>
        <a:xfrm>
          <a:off x="3385467" y="1766"/>
          <a:ext cx="1458664" cy="1458664"/>
        </a:xfrm>
        <a:prstGeom prst="ellipse">
          <a:avLst/>
        </a:prstGeom>
        <a:solidFill>
          <a:srgbClr val="62BB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fi-FI" sz="2300" kern="1200" dirty="0" smtClean="0"/>
            <a:t>50 % </a:t>
          </a:r>
          <a:br>
            <a:rPr lang="fi-FI" sz="2300" kern="1200" dirty="0" smtClean="0"/>
          </a:br>
          <a:r>
            <a:rPr lang="en-GB" sz="2300" kern="1200" dirty="0" smtClean="0"/>
            <a:t>more food</a:t>
          </a:r>
          <a:r>
            <a:rPr lang="fi-FI" sz="2300" kern="1200" dirty="0" smtClean="0"/>
            <a:t> </a:t>
          </a:r>
          <a:endParaRPr lang="fi-FI" sz="2300" kern="1200" dirty="0"/>
        </a:p>
      </dsp:txBody>
      <dsp:txXfrm>
        <a:off x="3385467" y="1766"/>
        <a:ext cx="1458664" cy="1458664"/>
      </dsp:txXfrm>
    </dsp:sp>
    <dsp:sp modelId="{2A4D0645-155D-4391-945E-DE88821D814D}">
      <dsp:nvSpPr>
        <dsp:cNvPr id="0" name=""/>
        <dsp:cNvSpPr/>
      </dsp:nvSpPr>
      <dsp:spPr>
        <a:xfrm rot="1800000">
          <a:off x="4931182" y="3066020"/>
          <a:ext cx="239179" cy="495945"/>
        </a:xfrm>
        <a:prstGeom prst="rightArrow">
          <a:avLst>
            <a:gd name="adj1" fmla="val 60000"/>
            <a:gd name="adj2" fmla="val 50000"/>
          </a:avLst>
        </a:prstGeom>
        <a:solidFill>
          <a:srgbClr val="E03A3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i-FI" sz="2100" kern="1200"/>
        </a:p>
      </dsp:txBody>
      <dsp:txXfrm rot="1800000">
        <a:off x="4931182" y="3066020"/>
        <a:ext cx="239179" cy="495945"/>
      </dsp:txXfrm>
    </dsp:sp>
    <dsp:sp modelId="{A6DF64F7-35EA-442A-AC47-960A57BD82B1}">
      <dsp:nvSpPr>
        <dsp:cNvPr id="0" name=""/>
        <dsp:cNvSpPr/>
      </dsp:nvSpPr>
      <dsp:spPr>
        <a:xfrm>
          <a:off x="5154333" y="3065532"/>
          <a:ext cx="1458664" cy="1458664"/>
        </a:xfrm>
        <a:prstGeom prst="ellipse">
          <a:avLst/>
        </a:prstGeom>
        <a:solidFill>
          <a:srgbClr val="62BB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fi-FI" sz="2300" kern="1200" dirty="0" smtClean="0"/>
            <a:t>45 % </a:t>
          </a:r>
          <a:br>
            <a:rPr lang="fi-FI" sz="2300" kern="1200" dirty="0" smtClean="0"/>
          </a:br>
          <a:r>
            <a:rPr lang="fi-FI" sz="2300" kern="1200" dirty="0" err="1" smtClean="0"/>
            <a:t>more</a:t>
          </a:r>
          <a:r>
            <a:rPr lang="fi-FI" sz="2300" kern="1200" dirty="0" smtClean="0"/>
            <a:t> </a:t>
          </a:r>
          <a:r>
            <a:rPr lang="fi-FI" sz="2300" kern="1200" dirty="0" err="1" smtClean="0"/>
            <a:t>energy</a:t>
          </a:r>
          <a:endParaRPr lang="fi-FI" sz="2300" kern="1200" dirty="0"/>
        </a:p>
      </dsp:txBody>
      <dsp:txXfrm>
        <a:off x="5154333" y="3065532"/>
        <a:ext cx="1458664" cy="1458664"/>
      </dsp:txXfrm>
    </dsp:sp>
    <dsp:sp modelId="{7033AD74-779C-4A56-B469-8FCAA8B1660B}">
      <dsp:nvSpPr>
        <dsp:cNvPr id="0" name=""/>
        <dsp:cNvSpPr/>
      </dsp:nvSpPr>
      <dsp:spPr>
        <a:xfrm rot="9000000">
          <a:off x="3059237" y="3066020"/>
          <a:ext cx="239179" cy="495945"/>
        </a:xfrm>
        <a:prstGeom prst="rightArrow">
          <a:avLst>
            <a:gd name="adj1" fmla="val 60000"/>
            <a:gd name="adj2" fmla="val 50000"/>
          </a:avLst>
        </a:prstGeom>
        <a:solidFill>
          <a:srgbClr val="E03A3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i-FI" sz="2100" kern="1200"/>
        </a:p>
      </dsp:txBody>
      <dsp:txXfrm rot="9000000">
        <a:off x="3059237" y="3066020"/>
        <a:ext cx="239179" cy="495945"/>
      </dsp:txXfrm>
    </dsp:sp>
    <dsp:sp modelId="{617F10A5-8EBB-4824-8C5A-3C84DA2B4AD6}">
      <dsp:nvSpPr>
        <dsp:cNvPr id="0" name=""/>
        <dsp:cNvSpPr/>
      </dsp:nvSpPr>
      <dsp:spPr>
        <a:xfrm>
          <a:off x="1616601" y="3065532"/>
          <a:ext cx="1458664" cy="1458664"/>
        </a:xfrm>
        <a:prstGeom prst="ellipse">
          <a:avLst/>
        </a:prstGeom>
        <a:solidFill>
          <a:srgbClr val="62BB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fi-FI" sz="2300" kern="1200" dirty="0" smtClean="0"/>
            <a:t>30 % </a:t>
          </a:r>
          <a:br>
            <a:rPr lang="fi-FI" sz="2300" kern="1200" dirty="0" smtClean="0"/>
          </a:br>
          <a:r>
            <a:rPr lang="fi-FI" sz="2300" kern="1200" dirty="0" err="1" smtClean="0"/>
            <a:t>more</a:t>
          </a:r>
          <a:r>
            <a:rPr lang="fi-FI" sz="2300" kern="1200" dirty="0" smtClean="0"/>
            <a:t> </a:t>
          </a:r>
          <a:r>
            <a:rPr lang="fi-FI" sz="2300" kern="1200" dirty="0" err="1" smtClean="0"/>
            <a:t>water</a:t>
          </a:r>
          <a:endParaRPr lang="fi-FI" sz="2300" kern="1200" dirty="0"/>
        </a:p>
      </dsp:txBody>
      <dsp:txXfrm>
        <a:off x="1616601" y="3065532"/>
        <a:ext cx="1458664" cy="145866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08E99-EFE2-484C-901E-C7B9D03D014C}">
      <dsp:nvSpPr>
        <dsp:cNvPr id="0" name=""/>
        <dsp:cNvSpPr/>
      </dsp:nvSpPr>
      <dsp:spPr>
        <a:xfrm>
          <a:off x="0" y="33833"/>
          <a:ext cx="7571184" cy="743535"/>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0" lang="fi-FI" sz="3100" b="1" i="0" u="none" strike="noStrike" kern="1200" cap="none" spc="0" normalizeH="0" baseline="0" noProof="0" dirty="0" err="1" smtClean="0">
              <a:ln>
                <a:noFill/>
              </a:ln>
              <a:solidFill>
                <a:srgbClr val="62BB46"/>
              </a:solidFill>
              <a:effectLst/>
              <a:uLnTx/>
              <a:uFillTx/>
              <a:latin typeface="+mn-lt"/>
              <a:ea typeface="+mn-ea"/>
              <a:cs typeface="+mn-cs"/>
            </a:rPr>
            <a:t>Bioeconomy</a:t>
          </a:r>
          <a:r>
            <a:rPr lang="fi-FI" sz="3100" b="1" i="0" kern="1200" baseline="0" dirty="0" smtClean="0">
              <a:solidFill>
                <a:srgbClr val="62BB46"/>
              </a:solidFill>
            </a:rPr>
            <a:t>:</a:t>
          </a:r>
          <a:endParaRPr lang="fi-FI" sz="3100" kern="1200" dirty="0">
            <a:solidFill>
              <a:srgbClr val="62BB46"/>
            </a:solidFill>
          </a:endParaRPr>
        </a:p>
      </dsp:txBody>
      <dsp:txXfrm>
        <a:off x="0" y="33833"/>
        <a:ext cx="7571184" cy="743535"/>
      </dsp:txXfrm>
    </dsp:sp>
    <dsp:sp modelId="{88A0D69E-09C4-43C4-B64B-CB434A134370}">
      <dsp:nvSpPr>
        <dsp:cNvPr id="0" name=""/>
        <dsp:cNvSpPr/>
      </dsp:nvSpPr>
      <dsp:spPr>
        <a:xfrm>
          <a:off x="0" y="777368"/>
          <a:ext cx="7571184"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85"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GB" sz="2400" kern="1200" dirty="0" smtClean="0">
              <a:solidFill>
                <a:schemeClr val="tx1"/>
              </a:solidFill>
            </a:rPr>
            <a:t>Sustainably uses biological natural resources to produce goods, energy, food and services</a:t>
          </a:r>
          <a:endParaRPr lang="fi-FI" sz="2400" b="0" i="0" kern="1200" baseline="0" dirty="0">
            <a:solidFill>
              <a:schemeClr val="tx1"/>
            </a:solidFill>
          </a:endParaRPr>
        </a:p>
      </dsp:txBody>
      <dsp:txXfrm>
        <a:off x="0" y="777368"/>
        <a:ext cx="7571184" cy="753997"/>
      </dsp:txXfrm>
    </dsp:sp>
    <dsp:sp modelId="{8B078693-CB58-4741-9C1A-A2F09ABD18BD}">
      <dsp:nvSpPr>
        <dsp:cNvPr id="0" name=""/>
        <dsp:cNvSpPr/>
      </dsp:nvSpPr>
      <dsp:spPr>
        <a:xfrm>
          <a:off x="0" y="1531365"/>
          <a:ext cx="7571184" cy="743535"/>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fi-FI" sz="3100" b="1" i="0" kern="1200" baseline="0" dirty="0" err="1" smtClean="0">
              <a:solidFill>
                <a:srgbClr val="62BB46"/>
              </a:solidFill>
            </a:rPr>
            <a:t>Aims</a:t>
          </a:r>
          <a:r>
            <a:rPr lang="fi-FI" sz="3100" b="1" i="0" kern="1200" baseline="0" dirty="0" smtClean="0">
              <a:solidFill>
                <a:srgbClr val="62BB46"/>
              </a:solidFill>
            </a:rPr>
            <a:t>:</a:t>
          </a:r>
          <a:endParaRPr lang="fi-FI" sz="3100" kern="1200" dirty="0">
            <a:solidFill>
              <a:srgbClr val="62BB46"/>
            </a:solidFill>
          </a:endParaRPr>
        </a:p>
      </dsp:txBody>
      <dsp:txXfrm>
        <a:off x="0" y="1531365"/>
        <a:ext cx="7571184" cy="743535"/>
      </dsp:txXfrm>
    </dsp:sp>
    <dsp:sp modelId="{35DAB9F3-A88E-4EB0-8E69-E348B0E9C6DC}">
      <dsp:nvSpPr>
        <dsp:cNvPr id="0" name=""/>
        <dsp:cNvSpPr/>
      </dsp:nvSpPr>
      <dsp:spPr>
        <a:xfrm>
          <a:off x="0" y="2274900"/>
          <a:ext cx="7571184"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85"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GB" sz="2400" kern="1200" dirty="0" smtClean="0">
              <a:solidFill>
                <a:schemeClr val="tx1"/>
              </a:solidFill>
            </a:rPr>
            <a:t>decrease dependency on fossil raw materials </a:t>
          </a:r>
          <a:endParaRPr lang="fi-FI" sz="2400" kern="1200" dirty="0">
            <a:solidFill>
              <a:schemeClr val="tx1"/>
            </a:solidFill>
          </a:endParaRPr>
        </a:p>
        <a:p>
          <a:pPr marL="228600" lvl="1" indent="-228600" algn="l" defTabSz="1066800">
            <a:lnSpc>
              <a:spcPct val="90000"/>
            </a:lnSpc>
            <a:spcBef>
              <a:spcPct val="0"/>
            </a:spcBef>
            <a:spcAft>
              <a:spcPct val="20000"/>
            </a:spcAft>
            <a:buChar char="••"/>
          </a:pPr>
          <a:r>
            <a:rPr lang="en-GB" sz="2400" kern="1200" dirty="0" smtClean="0">
              <a:solidFill>
                <a:schemeClr val="tx1"/>
              </a:solidFill>
            </a:rPr>
            <a:t>prevent deprivation of ecosystems </a:t>
          </a:r>
        </a:p>
        <a:p>
          <a:pPr marL="228600" lvl="1" indent="-228600" algn="l" defTabSz="1066800">
            <a:lnSpc>
              <a:spcPct val="90000"/>
            </a:lnSpc>
            <a:spcBef>
              <a:spcPct val="0"/>
            </a:spcBef>
            <a:spcAft>
              <a:spcPct val="20000"/>
            </a:spcAft>
            <a:buChar char="••"/>
          </a:pPr>
          <a:r>
            <a:rPr lang="en-GB" sz="2400" kern="1200" dirty="0" smtClean="0">
              <a:solidFill>
                <a:schemeClr val="tx1"/>
              </a:solidFill>
            </a:rPr>
            <a:t>promote economic development and create new jobs</a:t>
          </a:r>
          <a:endParaRPr lang="fi-FI" sz="2400" kern="1200" dirty="0" smtClean="0">
            <a:solidFill>
              <a:schemeClr val="tx1"/>
            </a:solidFill>
          </a:endParaRPr>
        </a:p>
      </dsp:txBody>
      <dsp:txXfrm>
        <a:off x="0" y="2274900"/>
        <a:ext cx="7571184" cy="125131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04A688-DC1A-4BDE-A11E-C257EBE36578}">
      <dsp:nvSpPr>
        <dsp:cNvPr id="0" name=""/>
        <dsp:cNvSpPr/>
      </dsp:nvSpPr>
      <dsp:spPr>
        <a:xfrm rot="2364656">
          <a:off x="2731616" y="3458820"/>
          <a:ext cx="703296" cy="53701"/>
        </a:xfrm>
        <a:custGeom>
          <a:avLst/>
          <a:gdLst/>
          <a:ahLst/>
          <a:cxnLst/>
          <a:rect l="0" t="0" r="0" b="0"/>
          <a:pathLst>
            <a:path>
              <a:moveTo>
                <a:pt x="0" y="26850"/>
              </a:moveTo>
              <a:lnTo>
                <a:pt x="703296" y="26850"/>
              </a:lnTo>
            </a:path>
          </a:pathLst>
        </a:custGeom>
        <a:noFill/>
        <a:ln w="25400" cap="flat" cmpd="sng" algn="ctr">
          <a:solidFill>
            <a:srgbClr val="62BB46"/>
          </a:solidFill>
          <a:prstDash val="sysDot"/>
        </a:ln>
        <a:effectLst/>
      </dsp:spPr>
      <dsp:style>
        <a:lnRef idx="2">
          <a:scrgbClr r="0" g="0" b="0"/>
        </a:lnRef>
        <a:fillRef idx="0">
          <a:scrgbClr r="0" g="0" b="0"/>
        </a:fillRef>
        <a:effectRef idx="0">
          <a:scrgbClr r="0" g="0" b="0"/>
        </a:effectRef>
        <a:fontRef idx="minor"/>
      </dsp:style>
    </dsp:sp>
    <dsp:sp modelId="{BFC152E2-D03B-479C-8205-4A737AD70770}">
      <dsp:nvSpPr>
        <dsp:cNvPr id="0" name=""/>
        <dsp:cNvSpPr/>
      </dsp:nvSpPr>
      <dsp:spPr>
        <a:xfrm>
          <a:off x="2811577" y="2529433"/>
          <a:ext cx="863240" cy="53701"/>
        </a:xfrm>
        <a:custGeom>
          <a:avLst/>
          <a:gdLst/>
          <a:ahLst/>
          <a:cxnLst/>
          <a:rect l="0" t="0" r="0" b="0"/>
          <a:pathLst>
            <a:path>
              <a:moveTo>
                <a:pt x="0" y="26850"/>
              </a:moveTo>
              <a:lnTo>
                <a:pt x="863240" y="26850"/>
              </a:lnTo>
            </a:path>
          </a:pathLst>
        </a:custGeom>
        <a:noFill/>
        <a:ln w="25400" cap="flat" cmpd="sng" algn="ctr">
          <a:solidFill>
            <a:srgbClr val="62BB46"/>
          </a:solidFill>
          <a:prstDash val="sysDot"/>
        </a:ln>
        <a:effectLst/>
      </dsp:spPr>
      <dsp:style>
        <a:lnRef idx="2">
          <a:scrgbClr r="0" g="0" b="0"/>
        </a:lnRef>
        <a:fillRef idx="0">
          <a:scrgbClr r="0" g="0" b="0"/>
        </a:fillRef>
        <a:effectRef idx="0">
          <a:scrgbClr r="0" g="0" b="0"/>
        </a:effectRef>
        <a:fontRef idx="minor"/>
      </dsp:style>
    </dsp:sp>
    <dsp:sp modelId="{68601092-6F84-466A-AD10-6A0DB6A208B8}">
      <dsp:nvSpPr>
        <dsp:cNvPr id="0" name=""/>
        <dsp:cNvSpPr/>
      </dsp:nvSpPr>
      <dsp:spPr>
        <a:xfrm rot="19271591">
          <a:off x="2735312" y="1621822"/>
          <a:ext cx="691007" cy="53701"/>
        </a:xfrm>
        <a:custGeom>
          <a:avLst/>
          <a:gdLst/>
          <a:ahLst/>
          <a:cxnLst/>
          <a:rect l="0" t="0" r="0" b="0"/>
          <a:pathLst>
            <a:path>
              <a:moveTo>
                <a:pt x="0" y="26850"/>
              </a:moveTo>
              <a:lnTo>
                <a:pt x="691007" y="26850"/>
              </a:lnTo>
            </a:path>
          </a:pathLst>
        </a:custGeom>
        <a:noFill/>
        <a:ln w="25400" cap="flat" cmpd="sng" algn="ctr">
          <a:solidFill>
            <a:srgbClr val="62BB46"/>
          </a:solidFill>
          <a:prstDash val="sysDot"/>
        </a:ln>
        <a:effectLst/>
      </dsp:spPr>
      <dsp:style>
        <a:lnRef idx="2">
          <a:scrgbClr r="0" g="0" b="0"/>
        </a:lnRef>
        <a:fillRef idx="0">
          <a:scrgbClr r="0" g="0" b="0"/>
        </a:fillRef>
        <a:effectRef idx="0">
          <a:scrgbClr r="0" g="0" b="0"/>
        </a:effectRef>
        <a:fontRef idx="minor"/>
      </dsp:style>
    </dsp:sp>
    <dsp:sp modelId="{F5EA8EAF-4277-4837-B847-4E37FC75B397}">
      <dsp:nvSpPr>
        <dsp:cNvPr id="0" name=""/>
        <dsp:cNvSpPr/>
      </dsp:nvSpPr>
      <dsp:spPr>
        <a:xfrm>
          <a:off x="724642" y="1328675"/>
          <a:ext cx="2455217" cy="245521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3B8FE-354B-4B42-BA93-57ED0EF058C5}">
      <dsp:nvSpPr>
        <dsp:cNvPr id="0" name=""/>
        <dsp:cNvSpPr/>
      </dsp:nvSpPr>
      <dsp:spPr>
        <a:xfrm>
          <a:off x="3187467" y="233979"/>
          <a:ext cx="1473130" cy="1473130"/>
        </a:xfrm>
        <a:prstGeom prst="ellipse">
          <a:avLst/>
        </a:prstGeom>
        <a:solidFill>
          <a:srgbClr val="62BB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i-FI" sz="1400" kern="1200" dirty="0" err="1" smtClean="0"/>
            <a:t>Turnover</a:t>
          </a:r>
          <a:r>
            <a:rPr lang="fi-FI" sz="1400" kern="1200" dirty="0" smtClean="0"/>
            <a:t/>
          </a:r>
          <a:br>
            <a:rPr lang="fi-FI" sz="1400" kern="1200" dirty="0" smtClean="0"/>
          </a:br>
          <a:r>
            <a:rPr lang="fi-FI" sz="1400" kern="1200" dirty="0" smtClean="0"/>
            <a:t>€60bn</a:t>
          </a:r>
          <a:endParaRPr lang="fi-FI" sz="1400" kern="1200" dirty="0"/>
        </a:p>
      </dsp:txBody>
      <dsp:txXfrm>
        <a:off x="3187467" y="233979"/>
        <a:ext cx="1473130" cy="1473130"/>
      </dsp:txXfrm>
    </dsp:sp>
    <dsp:sp modelId="{97116730-DEFC-46F0-AB5A-3567E475AA7E}">
      <dsp:nvSpPr>
        <dsp:cNvPr id="0" name=""/>
        <dsp:cNvSpPr/>
      </dsp:nvSpPr>
      <dsp:spPr>
        <a:xfrm>
          <a:off x="3674818" y="1819718"/>
          <a:ext cx="1473130" cy="1473130"/>
        </a:xfrm>
        <a:prstGeom prst="ellipse">
          <a:avLst/>
        </a:prstGeom>
        <a:solidFill>
          <a:srgbClr val="62BB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i-FI" sz="1400" kern="1200" dirty="0" err="1" smtClean="0"/>
            <a:t>Share</a:t>
          </a:r>
          <a:r>
            <a:rPr lang="fi-FI" sz="1400" kern="1200" dirty="0" smtClean="0"/>
            <a:t> of </a:t>
          </a:r>
          <a:r>
            <a:rPr lang="fi-FI" sz="1400" kern="1200" dirty="0" err="1" smtClean="0"/>
            <a:t>employment</a:t>
          </a:r>
          <a:r>
            <a:rPr lang="fi-FI" sz="1400" kern="1200" dirty="0" smtClean="0"/>
            <a:t/>
          </a:r>
          <a:br>
            <a:rPr lang="fi-FI" sz="1400" kern="1200" dirty="0" smtClean="0"/>
          </a:br>
          <a:r>
            <a:rPr lang="fi-FI" sz="1400" kern="1200" dirty="0" smtClean="0"/>
            <a:t>13%</a:t>
          </a:r>
          <a:endParaRPr lang="fi-FI" sz="1400" kern="1200" dirty="0"/>
        </a:p>
      </dsp:txBody>
      <dsp:txXfrm>
        <a:off x="3674818" y="1819718"/>
        <a:ext cx="1473130" cy="1473130"/>
      </dsp:txXfrm>
    </dsp:sp>
    <dsp:sp modelId="{DA8C0C0F-B173-47D8-B9F0-B8685D73C938}">
      <dsp:nvSpPr>
        <dsp:cNvPr id="0" name=""/>
        <dsp:cNvSpPr/>
      </dsp:nvSpPr>
      <dsp:spPr>
        <a:xfrm>
          <a:off x="3187467" y="3439988"/>
          <a:ext cx="1473130" cy="1473130"/>
        </a:xfrm>
        <a:prstGeom prst="ellipse">
          <a:avLst/>
        </a:prstGeom>
        <a:solidFill>
          <a:srgbClr val="62BB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fi-FI" sz="1400" kern="1200" dirty="0" err="1" smtClean="0"/>
            <a:t>Share</a:t>
          </a:r>
          <a:r>
            <a:rPr lang="fi-FI" sz="1400" kern="1200" dirty="0" smtClean="0"/>
            <a:t> of </a:t>
          </a:r>
          <a:r>
            <a:rPr lang="fi-FI" sz="1400" kern="1200" dirty="0" err="1" smtClean="0"/>
            <a:t>exports</a:t>
          </a:r>
          <a:r>
            <a:rPr lang="fi-FI" sz="1400" kern="1200" dirty="0" smtClean="0"/>
            <a:t/>
          </a:r>
          <a:br>
            <a:rPr lang="fi-FI" sz="1400" kern="1200" dirty="0" smtClean="0"/>
          </a:br>
          <a:r>
            <a:rPr lang="fi-FI" sz="1400" kern="1200" dirty="0" smtClean="0"/>
            <a:t>26%</a:t>
          </a:r>
          <a:endParaRPr lang="fi-FI" sz="1400" kern="1200" dirty="0"/>
        </a:p>
      </dsp:txBody>
      <dsp:txXfrm>
        <a:off x="3187467" y="3439988"/>
        <a:ext cx="1473130" cy="147313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16DE81-733D-4EC2-8983-1DCC02EBA242}">
      <dsp:nvSpPr>
        <dsp:cNvPr id="0" name=""/>
        <dsp:cNvSpPr/>
      </dsp:nvSpPr>
      <dsp:spPr>
        <a:xfrm>
          <a:off x="0" y="0"/>
          <a:ext cx="2286513" cy="1212120"/>
        </a:xfrm>
        <a:prstGeom prst="roundRect">
          <a:avLst/>
        </a:prstGeom>
        <a:solidFill>
          <a:schemeClr val="bg1"/>
        </a:solidFill>
        <a:ln w="25400" cap="flat" cmpd="sng" algn="ctr">
          <a:solidFill>
            <a:srgbClr val="62BB46"/>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solidFill>
                <a:schemeClr val="tx1"/>
              </a:solidFill>
            </a:rPr>
            <a:t>Finland seeks to increase its </a:t>
          </a:r>
          <a:r>
            <a:rPr lang="en-GB" sz="1400" kern="1200" dirty="0" err="1" smtClean="0">
              <a:solidFill>
                <a:schemeClr val="tx1"/>
              </a:solidFill>
            </a:rPr>
            <a:t>bioeconomy</a:t>
          </a:r>
          <a:r>
            <a:rPr lang="en-GB" sz="1400" kern="1200" dirty="0" smtClean="0">
              <a:solidFill>
                <a:schemeClr val="tx1"/>
              </a:solidFill>
            </a:rPr>
            <a:t> output to 100bn </a:t>
          </a:r>
          <a:r>
            <a:rPr lang="en-GB" sz="1400" kern="1200" dirty="0" err="1" smtClean="0">
              <a:solidFill>
                <a:schemeClr val="tx1"/>
              </a:solidFill>
            </a:rPr>
            <a:t>euros</a:t>
          </a:r>
          <a:r>
            <a:rPr lang="en-GB" sz="1400" kern="1200" dirty="0" smtClean="0">
              <a:solidFill>
                <a:schemeClr val="tx1"/>
              </a:solidFill>
            </a:rPr>
            <a:t> by </a:t>
          </a:r>
          <a:r>
            <a:rPr lang="en-GB" sz="1400" kern="1200" dirty="0" smtClean="0">
              <a:solidFill>
                <a:schemeClr val="tx1"/>
              </a:solidFill>
            </a:rPr>
            <a:t>2025 </a:t>
          </a:r>
          <a:r>
            <a:rPr lang="en-GB" sz="1400" kern="1200" dirty="0" smtClean="0">
              <a:solidFill>
                <a:schemeClr val="tx1"/>
              </a:solidFill>
            </a:rPr>
            <a:t>and to create 100,000 new jobs in the process</a:t>
          </a:r>
          <a:r>
            <a:rPr lang="fi-FI" sz="1400" kern="1200" dirty="0" smtClean="0">
              <a:solidFill>
                <a:schemeClr val="tx1"/>
              </a:solidFill>
            </a:rPr>
            <a:t>.</a:t>
          </a:r>
          <a:endParaRPr lang="fi-FI" sz="1400" b="0" i="0" kern="1200" dirty="0">
            <a:solidFill>
              <a:schemeClr val="tx1"/>
            </a:solidFill>
          </a:endParaRPr>
        </a:p>
      </dsp:txBody>
      <dsp:txXfrm>
        <a:off x="0" y="0"/>
        <a:ext cx="2286513" cy="1212120"/>
      </dsp:txXfrm>
    </dsp:sp>
    <dsp:sp modelId="{25DF8F33-90C5-D945-A543-816B1CD2E57C}">
      <dsp:nvSpPr>
        <dsp:cNvPr id="0" name=""/>
        <dsp:cNvSpPr/>
      </dsp:nvSpPr>
      <dsp:spPr>
        <a:xfrm>
          <a:off x="0" y="1261543"/>
          <a:ext cx="2286513" cy="1212120"/>
        </a:xfrm>
        <a:prstGeom prst="roundRect">
          <a:avLst/>
        </a:prstGeom>
        <a:solidFill>
          <a:schemeClr val="bg1"/>
        </a:solidFill>
        <a:ln w="25400" cap="flat" cmpd="sng" algn="ctr">
          <a:solidFill>
            <a:srgbClr val="62BB46"/>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err="1" smtClean="0">
              <a:solidFill>
                <a:schemeClr val="tx1"/>
              </a:solidFill>
              <a:latin typeface="+mj-lt"/>
              <a:ea typeface="+mj-ea"/>
              <a:cs typeface="+mj-cs"/>
            </a:rPr>
            <a:t>Bioeconomy</a:t>
          </a:r>
          <a:r>
            <a:rPr lang="en-GB" sz="1400" kern="1200" dirty="0" smtClean="0">
              <a:solidFill>
                <a:schemeClr val="tx1"/>
              </a:solidFill>
              <a:latin typeface="+mj-lt"/>
              <a:ea typeface="+mj-ea"/>
              <a:cs typeface="+mj-cs"/>
            </a:rPr>
            <a:t> combines wood processing, chemistry, energy, construction, technology food and health</a:t>
          </a:r>
          <a:r>
            <a:rPr lang="fi-FI" sz="1400" kern="1200" dirty="0" smtClean="0">
              <a:solidFill>
                <a:schemeClr val="tx1"/>
              </a:solidFill>
            </a:rPr>
            <a:t>.</a:t>
          </a:r>
          <a:endParaRPr lang="fi-FI" sz="1400" b="0" i="0" kern="1200" dirty="0">
            <a:solidFill>
              <a:schemeClr val="tx1"/>
            </a:solidFill>
          </a:endParaRPr>
        </a:p>
      </dsp:txBody>
      <dsp:txXfrm>
        <a:off x="0" y="1261543"/>
        <a:ext cx="2286513" cy="1212120"/>
      </dsp:txXfrm>
    </dsp:sp>
    <dsp:sp modelId="{B646BDD0-F3BF-4340-A536-0F2C480FC9D8}">
      <dsp:nvSpPr>
        <dsp:cNvPr id="0" name=""/>
        <dsp:cNvSpPr/>
      </dsp:nvSpPr>
      <dsp:spPr>
        <a:xfrm>
          <a:off x="0" y="2523088"/>
          <a:ext cx="2286513" cy="1212120"/>
        </a:xfrm>
        <a:prstGeom prst="roundRect">
          <a:avLst/>
        </a:prstGeom>
        <a:solidFill>
          <a:schemeClr val="bg1"/>
        </a:solidFill>
        <a:ln w="25400" cap="flat" cmpd="sng" algn="ctr">
          <a:solidFill>
            <a:srgbClr val="62BB46"/>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smtClean="0">
              <a:solidFill>
                <a:schemeClr val="tx1"/>
              </a:solidFill>
              <a:latin typeface="+mj-lt"/>
              <a:ea typeface="+mj-ea"/>
              <a:cs typeface="+mj-cs"/>
            </a:rPr>
            <a:t>About half of Finland’s bioeconomy consists of forest bioeconomy. </a:t>
          </a:r>
          <a:endParaRPr lang="fi-FI" sz="1400" kern="1200" dirty="0">
            <a:solidFill>
              <a:schemeClr val="tx1"/>
            </a:solidFill>
          </a:endParaRPr>
        </a:p>
      </dsp:txBody>
      <dsp:txXfrm>
        <a:off x="0" y="2523088"/>
        <a:ext cx="2286513" cy="12121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95C53A-CE38-40C7-8D68-F344B44E85A7}">
      <dsp:nvSpPr>
        <dsp:cNvPr id="0" name=""/>
        <dsp:cNvSpPr/>
      </dsp:nvSpPr>
      <dsp:spPr>
        <a:xfrm>
          <a:off x="4750817" y="37958"/>
          <a:ext cx="1330076" cy="133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“Remote-controlled” paper price tags</a:t>
          </a:r>
          <a:endParaRPr lang="fi-FI" sz="1300" kern="1200" dirty="0"/>
        </a:p>
      </dsp:txBody>
      <dsp:txXfrm>
        <a:off x="4750817" y="37958"/>
        <a:ext cx="1330076" cy="1330076"/>
      </dsp:txXfrm>
    </dsp:sp>
    <dsp:sp modelId="{AE5922DD-0BE0-4F5C-A7D1-848E8039FA2B}">
      <dsp:nvSpPr>
        <dsp:cNvPr id="0" name=""/>
        <dsp:cNvSpPr/>
      </dsp:nvSpPr>
      <dsp:spPr>
        <a:xfrm>
          <a:off x="1620332" y="-720"/>
          <a:ext cx="4988935" cy="4988935"/>
        </a:xfrm>
        <a:prstGeom prst="circularArrow">
          <a:avLst>
            <a:gd name="adj1" fmla="val 5199"/>
            <a:gd name="adj2" fmla="val 335814"/>
            <a:gd name="adj3" fmla="val 21293644"/>
            <a:gd name="adj4" fmla="val 19765887"/>
            <a:gd name="adj5" fmla="val 6065"/>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797D82-E5ED-4005-A348-C19E11453D98}">
      <dsp:nvSpPr>
        <dsp:cNvPr id="0" name=""/>
        <dsp:cNvSpPr/>
      </dsp:nvSpPr>
      <dsp:spPr>
        <a:xfrm>
          <a:off x="5554914" y="2512714"/>
          <a:ext cx="1330076" cy="133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Sound systems and car parts made of wood composite </a:t>
          </a:r>
          <a:endParaRPr lang="fi-FI" sz="1300" kern="1200" dirty="0"/>
        </a:p>
      </dsp:txBody>
      <dsp:txXfrm>
        <a:off x="5554914" y="2512714"/>
        <a:ext cx="1330076" cy="1330076"/>
      </dsp:txXfrm>
    </dsp:sp>
    <dsp:sp modelId="{877A1A63-4EC8-4887-81AB-DC625F03AE16}">
      <dsp:nvSpPr>
        <dsp:cNvPr id="0" name=""/>
        <dsp:cNvSpPr/>
      </dsp:nvSpPr>
      <dsp:spPr>
        <a:xfrm>
          <a:off x="1620332" y="-720"/>
          <a:ext cx="4988935" cy="4988935"/>
        </a:xfrm>
        <a:prstGeom prst="circularArrow">
          <a:avLst>
            <a:gd name="adj1" fmla="val 5199"/>
            <a:gd name="adj2" fmla="val 335814"/>
            <a:gd name="adj3" fmla="val 4015114"/>
            <a:gd name="adj4" fmla="val 2253050"/>
            <a:gd name="adj5" fmla="val 6065"/>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E8CD1-FEBC-42B1-B725-97E0D2A8F9B9}">
      <dsp:nvSpPr>
        <dsp:cNvPr id="0" name=""/>
        <dsp:cNvSpPr/>
      </dsp:nvSpPr>
      <dsp:spPr>
        <a:xfrm>
          <a:off x="3449761" y="4042197"/>
          <a:ext cx="1330076" cy="133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Biodegradable packaging materials</a:t>
          </a:r>
          <a:endParaRPr lang="fi-FI" sz="1300" kern="1200" dirty="0"/>
        </a:p>
      </dsp:txBody>
      <dsp:txXfrm>
        <a:off x="3449761" y="4042197"/>
        <a:ext cx="1330076" cy="1330076"/>
      </dsp:txXfrm>
    </dsp:sp>
    <dsp:sp modelId="{89E94386-F4DB-4DCA-942F-BC19ABAF5255}">
      <dsp:nvSpPr>
        <dsp:cNvPr id="0" name=""/>
        <dsp:cNvSpPr/>
      </dsp:nvSpPr>
      <dsp:spPr>
        <a:xfrm>
          <a:off x="1620332" y="-720"/>
          <a:ext cx="4988935" cy="4988935"/>
        </a:xfrm>
        <a:prstGeom prst="circularArrow">
          <a:avLst>
            <a:gd name="adj1" fmla="val 5199"/>
            <a:gd name="adj2" fmla="val 335814"/>
            <a:gd name="adj3" fmla="val 8211135"/>
            <a:gd name="adj4" fmla="val 6449071"/>
            <a:gd name="adj5" fmla="val 6065"/>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2E59E-49A8-4CAC-8BF6-67FE3951FB85}">
      <dsp:nvSpPr>
        <dsp:cNvPr id="0" name=""/>
        <dsp:cNvSpPr/>
      </dsp:nvSpPr>
      <dsp:spPr>
        <a:xfrm>
          <a:off x="1344608" y="2512714"/>
          <a:ext cx="1330076" cy="133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Flexible screens made of </a:t>
          </a:r>
          <a:r>
            <a:rPr lang="en-GB" sz="1300" kern="1200" dirty="0" err="1" smtClean="0"/>
            <a:t>nanocellulose</a:t>
          </a:r>
          <a:endParaRPr lang="fi-FI" sz="1300" kern="1200" dirty="0"/>
        </a:p>
      </dsp:txBody>
      <dsp:txXfrm>
        <a:off x="1344608" y="2512714"/>
        <a:ext cx="1330076" cy="1330076"/>
      </dsp:txXfrm>
    </dsp:sp>
    <dsp:sp modelId="{5D5BB118-65AA-4A02-853A-3066E910A50D}">
      <dsp:nvSpPr>
        <dsp:cNvPr id="0" name=""/>
        <dsp:cNvSpPr/>
      </dsp:nvSpPr>
      <dsp:spPr>
        <a:xfrm>
          <a:off x="1620332" y="-720"/>
          <a:ext cx="4988935" cy="4988935"/>
        </a:xfrm>
        <a:prstGeom prst="circularArrow">
          <a:avLst>
            <a:gd name="adj1" fmla="val 5199"/>
            <a:gd name="adj2" fmla="val 335814"/>
            <a:gd name="adj3" fmla="val 12298299"/>
            <a:gd name="adj4" fmla="val 10770542"/>
            <a:gd name="adj5" fmla="val 6065"/>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513F6-C8B4-4953-B553-9DC6050F98ED}">
      <dsp:nvSpPr>
        <dsp:cNvPr id="0" name=""/>
        <dsp:cNvSpPr/>
      </dsp:nvSpPr>
      <dsp:spPr>
        <a:xfrm>
          <a:off x="2148705" y="37958"/>
          <a:ext cx="1330076" cy="133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Intelligent packaging that monitors the intake of medicine or edibility of food products</a:t>
          </a:r>
          <a:endParaRPr lang="fi-FI" sz="1300" kern="1200" dirty="0"/>
        </a:p>
      </dsp:txBody>
      <dsp:txXfrm>
        <a:off x="2148705" y="37958"/>
        <a:ext cx="1330076" cy="1330076"/>
      </dsp:txXfrm>
    </dsp:sp>
    <dsp:sp modelId="{FD9B9703-160B-4321-8F08-42DC2C8C78A9}">
      <dsp:nvSpPr>
        <dsp:cNvPr id="0" name=""/>
        <dsp:cNvSpPr/>
      </dsp:nvSpPr>
      <dsp:spPr>
        <a:xfrm>
          <a:off x="1620332" y="-720"/>
          <a:ext cx="4988935" cy="4988935"/>
        </a:xfrm>
        <a:prstGeom prst="circularArrow">
          <a:avLst>
            <a:gd name="adj1" fmla="val 5199"/>
            <a:gd name="adj2" fmla="val 335814"/>
            <a:gd name="adj3" fmla="val 16866102"/>
            <a:gd name="adj4" fmla="val 15198084"/>
            <a:gd name="adj5" fmla="val 6065"/>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5457E8-6980-4579-9A04-DB9F85C15513}">
      <dsp:nvSpPr>
        <dsp:cNvPr id="0" name=""/>
        <dsp:cNvSpPr/>
      </dsp:nvSpPr>
      <dsp:spPr>
        <a:xfrm>
          <a:off x="553167" y="0"/>
          <a:ext cx="6269236" cy="4525963"/>
        </a:xfrm>
        <a:prstGeom prst="rightArrow">
          <a:avLst/>
        </a:prstGeom>
        <a:solidFill>
          <a:srgbClr val="B7DAB0"/>
        </a:solidFill>
        <a:ln>
          <a:noFill/>
        </a:ln>
        <a:effectLst/>
      </dsp:spPr>
      <dsp:style>
        <a:lnRef idx="0">
          <a:scrgbClr r="0" g="0" b="0"/>
        </a:lnRef>
        <a:fillRef idx="1">
          <a:scrgbClr r="0" g="0" b="0"/>
        </a:fillRef>
        <a:effectRef idx="0">
          <a:scrgbClr r="0" g="0" b="0"/>
        </a:effectRef>
        <a:fontRef idx="minor"/>
      </dsp:style>
    </dsp:sp>
    <dsp:sp modelId="{246880B0-DEC9-42D1-9E6B-9844B47BF84B}">
      <dsp:nvSpPr>
        <dsp:cNvPr id="0" name=""/>
        <dsp:cNvSpPr/>
      </dsp:nvSpPr>
      <dsp:spPr>
        <a:xfrm>
          <a:off x="249933" y="1357788"/>
          <a:ext cx="2212671" cy="1810385"/>
        </a:xfrm>
        <a:prstGeom prst="roundRect">
          <a:avLst/>
        </a:prstGeom>
        <a:solidFill>
          <a:srgbClr val="62BB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t>Finland has plenty of expertise in chemistry, biochemistry and processes connected to handling biomasses. </a:t>
          </a:r>
          <a:endParaRPr lang="fi-FI" sz="1400" kern="1200" dirty="0"/>
        </a:p>
      </dsp:txBody>
      <dsp:txXfrm>
        <a:off x="249933" y="1357788"/>
        <a:ext cx="2212671" cy="1810385"/>
      </dsp:txXfrm>
    </dsp:sp>
    <dsp:sp modelId="{AE11946A-61BE-4CC2-B8B8-AA6786E891C8}">
      <dsp:nvSpPr>
        <dsp:cNvPr id="0" name=""/>
        <dsp:cNvSpPr/>
      </dsp:nvSpPr>
      <dsp:spPr>
        <a:xfrm>
          <a:off x="2581450" y="1357788"/>
          <a:ext cx="2212671" cy="1810385"/>
        </a:xfrm>
        <a:prstGeom prst="roundRect">
          <a:avLst/>
        </a:prstGeom>
        <a:solidFill>
          <a:srgbClr val="62BB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smtClean="0"/>
            <a:t>About a third of chemical industry companies use bio-based raw materials. The use of these and biotechnology are on the increase. </a:t>
          </a:r>
          <a:endParaRPr lang="fi-FI" sz="1500" kern="1200" dirty="0" smtClean="0"/>
        </a:p>
      </dsp:txBody>
      <dsp:txXfrm>
        <a:off x="2581450" y="1357788"/>
        <a:ext cx="2212671" cy="1810385"/>
      </dsp:txXfrm>
    </dsp:sp>
    <dsp:sp modelId="{D8DB2286-9487-49FB-9221-5C39A381EBBB}">
      <dsp:nvSpPr>
        <dsp:cNvPr id="0" name=""/>
        <dsp:cNvSpPr/>
      </dsp:nvSpPr>
      <dsp:spPr>
        <a:xfrm>
          <a:off x="4912966" y="1357788"/>
          <a:ext cx="2212671" cy="1810385"/>
        </a:xfrm>
        <a:prstGeom prst="roundRect">
          <a:avLst/>
        </a:prstGeom>
        <a:solidFill>
          <a:srgbClr val="62BB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Smart refinement and use of biomasses, recycling and water purification. </a:t>
          </a:r>
          <a:endParaRPr lang="fi-FI" sz="1500" kern="1200" dirty="0" smtClean="0"/>
        </a:p>
      </dsp:txBody>
      <dsp:txXfrm>
        <a:off x="4912966" y="1357788"/>
        <a:ext cx="2212671" cy="18103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95C53A-CE38-40C7-8D68-F344B44E85A7}">
      <dsp:nvSpPr>
        <dsp:cNvPr id="0" name=""/>
        <dsp:cNvSpPr/>
      </dsp:nvSpPr>
      <dsp:spPr>
        <a:xfrm>
          <a:off x="4710168" y="13607"/>
          <a:ext cx="1099021" cy="109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i-FI" sz="1400" kern="1200" dirty="0" err="1" smtClean="0"/>
            <a:t>Advanced</a:t>
          </a:r>
          <a:r>
            <a:rPr lang="fi-FI" sz="1400" kern="1200" dirty="0" smtClean="0"/>
            <a:t> </a:t>
          </a:r>
          <a:r>
            <a:rPr lang="fi-FI" sz="1400" kern="1200" dirty="0" err="1" smtClean="0"/>
            <a:t>biofuels</a:t>
          </a:r>
          <a:endParaRPr lang="fi-FI" sz="1400" kern="1200" dirty="0"/>
        </a:p>
      </dsp:txBody>
      <dsp:txXfrm>
        <a:off x="4710168" y="13607"/>
        <a:ext cx="1099021" cy="1099021"/>
      </dsp:txXfrm>
    </dsp:sp>
    <dsp:sp modelId="{AE5922DD-0BE0-4F5C-A7D1-848E8039FA2B}">
      <dsp:nvSpPr>
        <dsp:cNvPr id="0" name=""/>
        <dsp:cNvSpPr/>
      </dsp:nvSpPr>
      <dsp:spPr>
        <a:xfrm>
          <a:off x="1349518" y="2444"/>
          <a:ext cx="5368326" cy="5368326"/>
        </a:xfrm>
        <a:prstGeom prst="circularArrow">
          <a:avLst>
            <a:gd name="adj1" fmla="val 3992"/>
            <a:gd name="adj2" fmla="val 250444"/>
            <a:gd name="adj3" fmla="val 20572532"/>
            <a:gd name="adj4" fmla="val 18983680"/>
            <a:gd name="adj5" fmla="val 4657"/>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42E0F-93D2-4D65-BCBD-44D43D62226D}">
      <dsp:nvSpPr>
        <dsp:cNvPr id="0" name=""/>
        <dsp:cNvSpPr/>
      </dsp:nvSpPr>
      <dsp:spPr>
        <a:xfrm>
          <a:off x="5773927" y="2137097"/>
          <a:ext cx="1423496" cy="109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Cellulose gum as yoghurt thickening agent and tall oil products for glues </a:t>
          </a:r>
          <a:endParaRPr lang="fi-FI" sz="1400" kern="1200" dirty="0"/>
        </a:p>
      </dsp:txBody>
      <dsp:txXfrm>
        <a:off x="5773927" y="2137097"/>
        <a:ext cx="1423496" cy="1099021"/>
      </dsp:txXfrm>
    </dsp:sp>
    <dsp:sp modelId="{4BF93E68-D35C-4F68-9B65-C0F290F998B3}">
      <dsp:nvSpPr>
        <dsp:cNvPr id="0" name=""/>
        <dsp:cNvSpPr/>
      </dsp:nvSpPr>
      <dsp:spPr>
        <a:xfrm>
          <a:off x="1349518" y="2444"/>
          <a:ext cx="5368326" cy="5368326"/>
        </a:xfrm>
        <a:prstGeom prst="circularArrow">
          <a:avLst>
            <a:gd name="adj1" fmla="val 3992"/>
            <a:gd name="adj2" fmla="val 250444"/>
            <a:gd name="adj3" fmla="val 2365877"/>
            <a:gd name="adj4" fmla="val 777024"/>
            <a:gd name="adj5" fmla="val 4657"/>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32F5C-545A-4013-93AD-754F6EE35F0E}">
      <dsp:nvSpPr>
        <dsp:cNvPr id="0" name=""/>
        <dsp:cNvSpPr/>
      </dsp:nvSpPr>
      <dsp:spPr>
        <a:xfrm>
          <a:off x="4710168" y="4260587"/>
          <a:ext cx="1099021" cy="109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Car </a:t>
          </a:r>
          <a:r>
            <a:rPr lang="en-US" sz="1400" kern="1200" dirty="0" err="1" smtClean="0"/>
            <a:t>tyres</a:t>
          </a:r>
          <a:r>
            <a:rPr lang="en-US" sz="1400" kern="1200" dirty="0" smtClean="0"/>
            <a:t> containing natural rubber and oils </a:t>
          </a:r>
        </a:p>
      </dsp:txBody>
      <dsp:txXfrm>
        <a:off x="4710168" y="4260587"/>
        <a:ext cx="1099021" cy="1099021"/>
      </dsp:txXfrm>
    </dsp:sp>
    <dsp:sp modelId="{C4B1A0F5-197B-4B04-B531-7EECCD6F4340}">
      <dsp:nvSpPr>
        <dsp:cNvPr id="0" name=""/>
        <dsp:cNvSpPr/>
      </dsp:nvSpPr>
      <dsp:spPr>
        <a:xfrm>
          <a:off x="1349518" y="2444"/>
          <a:ext cx="5368326" cy="5368326"/>
        </a:xfrm>
        <a:prstGeom prst="circularArrow">
          <a:avLst>
            <a:gd name="adj1" fmla="val 3992"/>
            <a:gd name="adj2" fmla="val 250444"/>
            <a:gd name="adj3" fmla="val 6110469"/>
            <a:gd name="adj4" fmla="val 4439088"/>
            <a:gd name="adj5" fmla="val 4657"/>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12E9D1-52FD-4572-B6D9-9E5ACB848CC1}">
      <dsp:nvSpPr>
        <dsp:cNvPr id="0" name=""/>
        <dsp:cNvSpPr/>
      </dsp:nvSpPr>
      <dsp:spPr>
        <a:xfrm>
          <a:off x="2258173" y="4260587"/>
          <a:ext cx="1099021" cy="109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b="0" kern="1200" dirty="0" err="1" smtClean="0"/>
            <a:t>Cosmetic</a:t>
          </a:r>
          <a:r>
            <a:rPr lang="fi-FI" sz="1400" b="0" kern="1200" dirty="0" smtClean="0"/>
            <a:t> </a:t>
          </a:r>
          <a:r>
            <a:rPr lang="fi-FI" sz="1400" b="0" kern="1200" dirty="0" err="1" smtClean="0"/>
            <a:t>creams</a:t>
          </a:r>
          <a:r>
            <a:rPr lang="fi-FI" sz="1400" b="0" kern="1200" dirty="0" smtClean="0"/>
            <a:t> </a:t>
          </a:r>
          <a:r>
            <a:rPr lang="en-US" sz="1400" kern="1200" dirty="0" smtClean="0"/>
            <a:t>containing forest berry ingredients </a:t>
          </a:r>
        </a:p>
      </dsp:txBody>
      <dsp:txXfrm>
        <a:off x="2258173" y="4260587"/>
        <a:ext cx="1099021" cy="1099021"/>
      </dsp:txXfrm>
    </dsp:sp>
    <dsp:sp modelId="{E54B353E-9F3C-47B7-A5F0-179DFBD7E95F}">
      <dsp:nvSpPr>
        <dsp:cNvPr id="0" name=""/>
        <dsp:cNvSpPr/>
      </dsp:nvSpPr>
      <dsp:spPr>
        <a:xfrm>
          <a:off x="1349518" y="2444"/>
          <a:ext cx="5368326" cy="5368326"/>
        </a:xfrm>
        <a:prstGeom prst="circularArrow">
          <a:avLst>
            <a:gd name="adj1" fmla="val 3992"/>
            <a:gd name="adj2" fmla="val 250444"/>
            <a:gd name="adj3" fmla="val 9772532"/>
            <a:gd name="adj4" fmla="val 8183680"/>
            <a:gd name="adj5" fmla="val 4657"/>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449F5-6E5E-4B3A-A05A-700952D3ABF0}">
      <dsp:nvSpPr>
        <dsp:cNvPr id="0" name=""/>
        <dsp:cNvSpPr/>
      </dsp:nvSpPr>
      <dsp:spPr>
        <a:xfrm>
          <a:off x="1032175" y="2137097"/>
          <a:ext cx="1099021" cy="109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Biobased</a:t>
          </a:r>
          <a:r>
            <a:rPr lang="en-US" sz="1400" kern="1200" dirty="0" smtClean="0"/>
            <a:t> materials for packaging and medicine</a:t>
          </a:r>
        </a:p>
      </dsp:txBody>
      <dsp:txXfrm>
        <a:off x="1032175" y="2137097"/>
        <a:ext cx="1099021" cy="1099021"/>
      </dsp:txXfrm>
    </dsp:sp>
    <dsp:sp modelId="{58ADD719-F20A-43B9-8105-DEEF1BA4B98A}">
      <dsp:nvSpPr>
        <dsp:cNvPr id="0" name=""/>
        <dsp:cNvSpPr/>
      </dsp:nvSpPr>
      <dsp:spPr>
        <a:xfrm>
          <a:off x="1349518" y="2444"/>
          <a:ext cx="5368326" cy="5368326"/>
        </a:xfrm>
        <a:prstGeom prst="circularArrow">
          <a:avLst>
            <a:gd name="adj1" fmla="val 3992"/>
            <a:gd name="adj2" fmla="val 250444"/>
            <a:gd name="adj3" fmla="val 13165877"/>
            <a:gd name="adj4" fmla="val 11577024"/>
            <a:gd name="adj5" fmla="val 4657"/>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3942C-40EB-4CB8-8E89-1A3171246B40}">
      <dsp:nvSpPr>
        <dsp:cNvPr id="0" name=""/>
        <dsp:cNvSpPr/>
      </dsp:nvSpPr>
      <dsp:spPr>
        <a:xfrm>
          <a:off x="2258173" y="13607"/>
          <a:ext cx="1099021" cy="109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b="0" kern="1200" dirty="0" err="1" smtClean="0"/>
            <a:t>Paints</a:t>
          </a:r>
          <a:r>
            <a:rPr lang="fi-FI" sz="1400" b="0" kern="1200" dirty="0" smtClean="0"/>
            <a:t> </a:t>
          </a:r>
          <a:r>
            <a:rPr lang="fi-FI" sz="1400" b="0" kern="1200" dirty="0" err="1" smtClean="0"/>
            <a:t>containing</a:t>
          </a:r>
          <a:r>
            <a:rPr lang="fi-FI" sz="1400" b="0" kern="1200" dirty="0" smtClean="0"/>
            <a:t> </a:t>
          </a:r>
          <a:r>
            <a:rPr lang="fi-FI" sz="1400" b="0" kern="1200" dirty="0" err="1" smtClean="0"/>
            <a:t>binders</a:t>
          </a:r>
          <a:r>
            <a:rPr lang="fi-FI" sz="1400" b="0" kern="1200" dirty="0" smtClean="0"/>
            <a:t> </a:t>
          </a:r>
          <a:r>
            <a:rPr lang="fi-FI" sz="1400" b="0" kern="1200" dirty="0" err="1" smtClean="0"/>
            <a:t>based</a:t>
          </a:r>
          <a:r>
            <a:rPr lang="fi-FI" sz="1400" b="0" kern="1200" dirty="0" smtClean="0"/>
            <a:t> on </a:t>
          </a:r>
          <a:r>
            <a:rPr lang="fi-FI" sz="1400" b="0" kern="1200" dirty="0" err="1" smtClean="0"/>
            <a:t>vegetable</a:t>
          </a:r>
          <a:r>
            <a:rPr lang="fi-FI" sz="1400" b="0" kern="1200" dirty="0" smtClean="0"/>
            <a:t> </a:t>
          </a:r>
          <a:r>
            <a:rPr lang="fi-FI" sz="1400" b="0" kern="1200" dirty="0" err="1" smtClean="0"/>
            <a:t>oils</a:t>
          </a:r>
          <a:endParaRPr lang="fi-FI" sz="1400" b="0" kern="1200" dirty="0" smtClean="0"/>
        </a:p>
      </dsp:txBody>
      <dsp:txXfrm>
        <a:off x="2258173" y="13607"/>
        <a:ext cx="1099021" cy="1099021"/>
      </dsp:txXfrm>
    </dsp:sp>
    <dsp:sp modelId="{814926E8-9E51-48E3-ABF0-06246D712875}">
      <dsp:nvSpPr>
        <dsp:cNvPr id="0" name=""/>
        <dsp:cNvSpPr/>
      </dsp:nvSpPr>
      <dsp:spPr>
        <a:xfrm>
          <a:off x="1349518" y="2444"/>
          <a:ext cx="5368326" cy="5368326"/>
        </a:xfrm>
        <a:prstGeom prst="circularArrow">
          <a:avLst>
            <a:gd name="adj1" fmla="val 3992"/>
            <a:gd name="adj2" fmla="val 250444"/>
            <a:gd name="adj3" fmla="val 16910469"/>
            <a:gd name="adj4" fmla="val 15239088"/>
            <a:gd name="adj5" fmla="val 4657"/>
          </a:avLst>
        </a:prstGeom>
        <a:solidFill>
          <a:srgbClr val="E03A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ykse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63E5F-DF2E-5845-AB3C-35049937B21F}" type="datetimeFigureOut">
              <a:rPr lang="fi-FI" smtClean="0"/>
              <a:pPr/>
              <a:t>8.8.2014</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49C3D-685A-A648-9F02-98719B24A321}" type="slidenum">
              <a:rPr lang="fi-FI" smtClean="0"/>
              <a:pPr/>
              <a:t>‹#›</a:t>
            </a:fld>
            <a:endParaRPr lang="fi-FI"/>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mn-lt"/>
                <a:ea typeface="+mn-ea"/>
                <a:cs typeface="+mn-cs"/>
              </a:rPr>
              <a:t>Bioeconomy</a:t>
            </a:r>
            <a:r>
              <a:rPr lang="en-GB" sz="1200" kern="1200" dirty="0" smtClean="0">
                <a:solidFill>
                  <a:schemeClr val="tx1"/>
                </a:solidFill>
                <a:latin typeface="+mn-lt"/>
                <a:ea typeface="+mn-ea"/>
                <a:cs typeface="+mn-cs"/>
              </a:rPr>
              <a:t> is the next wave of the global economy, producing growth and prosperity. According to estimates, Finland may nearly double the value of its </a:t>
            </a:r>
            <a:r>
              <a:rPr lang="en-GB" sz="1200" kern="1200" dirty="0" err="1" smtClean="0">
                <a:solidFill>
                  <a:schemeClr val="tx1"/>
                </a:solidFill>
                <a:latin typeface="+mn-lt"/>
                <a:ea typeface="+mn-ea"/>
                <a:cs typeface="+mn-cs"/>
              </a:rPr>
              <a:t>bioeconomy</a:t>
            </a:r>
            <a:r>
              <a:rPr lang="en-GB" sz="1200" kern="1200" dirty="0" smtClean="0">
                <a:solidFill>
                  <a:schemeClr val="tx1"/>
                </a:solidFill>
                <a:latin typeface="+mn-lt"/>
                <a:ea typeface="+mn-ea"/>
                <a:cs typeface="+mn-cs"/>
              </a:rPr>
              <a:t>.</a:t>
            </a:r>
            <a:r>
              <a:rPr lang="fi-FI"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2</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11</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15</a:t>
            </a:fld>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The Finnish government has adopted a national </a:t>
            </a:r>
            <a:r>
              <a:rPr lang="en-GB" sz="1200" b="0" kern="1200" dirty="0" err="1" smtClean="0">
                <a:solidFill>
                  <a:schemeClr val="tx1"/>
                </a:solidFill>
                <a:latin typeface="+mn-lt"/>
                <a:ea typeface="+mn-ea"/>
                <a:cs typeface="+mn-cs"/>
              </a:rPr>
              <a:t>bioeconomy</a:t>
            </a:r>
            <a:r>
              <a:rPr lang="en-GB" sz="1200" b="0" kern="1200" dirty="0" smtClean="0">
                <a:solidFill>
                  <a:schemeClr val="tx1"/>
                </a:solidFill>
                <a:latin typeface="+mn-lt"/>
                <a:ea typeface="+mn-ea"/>
                <a:cs typeface="+mn-cs"/>
              </a:rPr>
              <a:t> strategy, which was published in May 2014. The government has specified </a:t>
            </a:r>
            <a:r>
              <a:rPr lang="en-GB" sz="1200" b="0" kern="1200" dirty="0" err="1" smtClean="0">
                <a:solidFill>
                  <a:schemeClr val="tx1"/>
                </a:solidFill>
                <a:latin typeface="+mn-lt"/>
                <a:ea typeface="+mn-ea"/>
                <a:cs typeface="+mn-cs"/>
              </a:rPr>
              <a:t>bioeconomy</a:t>
            </a:r>
            <a:r>
              <a:rPr lang="en-GB" sz="1200" b="0" kern="1200" dirty="0" smtClean="0">
                <a:solidFill>
                  <a:schemeClr val="tx1"/>
                </a:solidFill>
                <a:latin typeface="+mn-lt"/>
                <a:ea typeface="+mn-ea"/>
                <a:cs typeface="+mn-cs"/>
              </a:rPr>
              <a:t> as one of the three key areas of Finland’s economic growth.</a:t>
            </a:r>
            <a:endParaRPr lang="fi-FI" sz="1200" b="0" kern="1200" dirty="0" smtClean="0">
              <a:solidFill>
                <a:schemeClr val="tx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16</a:t>
            </a:fld>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“In </a:t>
            </a:r>
            <a:r>
              <a:rPr lang="en-GB" sz="1200" b="0" kern="1200" dirty="0" err="1" smtClean="0">
                <a:solidFill>
                  <a:schemeClr val="tx1"/>
                </a:solidFill>
                <a:latin typeface="+mn-lt"/>
                <a:ea typeface="+mn-ea"/>
                <a:cs typeface="+mn-cs"/>
              </a:rPr>
              <a:t>bioeconomy</a:t>
            </a:r>
            <a:r>
              <a:rPr lang="en-GB" sz="1200" b="0" kern="1200" dirty="0" smtClean="0">
                <a:solidFill>
                  <a:schemeClr val="tx1"/>
                </a:solidFill>
                <a:latin typeface="+mn-lt"/>
                <a:ea typeface="+mn-ea"/>
                <a:cs typeface="+mn-cs"/>
              </a:rPr>
              <a:t>, the focus is on a holistic approach across value chains from raw materials to consumer products and services and ensuring that value chains operate in accordance with the principles of sustainability.” </a:t>
            </a:r>
            <a:endParaRPr lang="fi-FI" sz="1200" b="0" kern="1200" dirty="0" smtClean="0">
              <a:solidFill>
                <a:schemeClr val="tx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17</a:t>
            </a:fld>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Have a question you want to solve sustainably through </a:t>
            </a:r>
            <a:r>
              <a:rPr lang="en-GB" sz="1200" b="0" kern="1200" dirty="0" err="1" smtClean="0">
                <a:solidFill>
                  <a:schemeClr val="tx1"/>
                </a:solidFill>
                <a:latin typeface="+mn-lt"/>
                <a:ea typeface="+mn-ea"/>
                <a:cs typeface="+mn-cs"/>
              </a:rPr>
              <a:t>bioeconomy</a:t>
            </a:r>
            <a:r>
              <a:rPr lang="en-GB" sz="1200" b="0" kern="1200" dirty="0" smtClean="0">
                <a:solidFill>
                  <a:schemeClr val="tx1"/>
                </a:solidFill>
                <a:latin typeface="+mn-lt"/>
                <a:ea typeface="+mn-ea"/>
                <a:cs typeface="+mn-cs"/>
              </a:rPr>
              <a:t>? Ask a Finn for advice. </a:t>
            </a:r>
            <a:endParaRPr lang="fi-FI" b="0" dirty="0" smtClean="0"/>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18</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By 2030, the world will need 50 percent more food, 45 percent more energy and 30 percent more water than now.</a:t>
            </a:r>
            <a:endParaRPr lang="fi-FI" sz="1200" kern="1200" dirty="0" smtClean="0">
              <a:solidFill>
                <a:schemeClr val="tx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3</a:t>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kern="1200" dirty="0" err="1" smtClean="0">
                <a:solidFill>
                  <a:schemeClr val="tx1"/>
                </a:solidFill>
                <a:latin typeface="+mn-lt"/>
                <a:ea typeface="+mn-ea"/>
                <a:cs typeface="+mn-cs"/>
              </a:rPr>
              <a:t>Bioeconomy</a:t>
            </a:r>
            <a:r>
              <a:rPr lang="en-GB" sz="1200" kern="1200" dirty="0" smtClean="0">
                <a:solidFill>
                  <a:schemeClr val="tx1"/>
                </a:solidFill>
                <a:latin typeface="+mn-lt"/>
                <a:ea typeface="+mn-ea"/>
                <a:cs typeface="+mn-cs"/>
              </a:rPr>
              <a:t> is a branch of the economy using biological natural resources to produce products, energy, food and services. Clean, environment-saving technologies and efficient recycling are central to </a:t>
            </a:r>
            <a:r>
              <a:rPr lang="en-GB" sz="1200" kern="1200" dirty="0" err="1" smtClean="0">
                <a:solidFill>
                  <a:schemeClr val="tx1"/>
                </a:solidFill>
                <a:latin typeface="+mn-lt"/>
                <a:ea typeface="+mn-ea"/>
                <a:cs typeface="+mn-cs"/>
              </a:rPr>
              <a:t>bioeconomy</a:t>
            </a:r>
            <a:r>
              <a:rPr lang="en-GB" sz="1200" kern="1200" dirty="0" smtClean="0">
                <a:solidFill>
                  <a:schemeClr val="tx1"/>
                </a:solidFill>
                <a:latin typeface="+mn-lt"/>
                <a:ea typeface="+mn-ea"/>
                <a:cs typeface="+mn-cs"/>
              </a:rPr>
              <a:t>. </a:t>
            </a:r>
            <a:endParaRPr lang="fi-FI" sz="1200" kern="1200" dirty="0" smtClean="0">
              <a:solidFill>
                <a:schemeClr val="tx1"/>
              </a:solidFill>
              <a:latin typeface="+mn-lt"/>
              <a:ea typeface="+mn-ea"/>
              <a:cs typeface="+mn-cs"/>
            </a:endParaRPr>
          </a:p>
        </p:txBody>
      </p:sp>
      <p:sp>
        <p:nvSpPr>
          <p:cNvPr id="4" name="Dian numeron paikkamerkki 3"/>
          <p:cNvSpPr>
            <a:spLocks noGrp="1"/>
          </p:cNvSpPr>
          <p:nvPr>
            <p:ph type="sldNum" sz="quarter" idx="10"/>
          </p:nvPr>
        </p:nvSpPr>
        <p:spPr/>
        <p:txBody>
          <a:bodyPr/>
          <a:lstStyle/>
          <a:p>
            <a:fld id="{2EF49C3D-685A-A648-9F02-98719B24A321}" type="slidenum">
              <a:rPr lang="fi-FI" smtClean="0"/>
              <a:pPr/>
              <a:t>4</a:t>
            </a:fld>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Finland is a global leader in </a:t>
            </a:r>
            <a:r>
              <a:rPr lang="en-US" sz="1200" kern="1200" dirty="0" err="1" smtClean="0">
                <a:solidFill>
                  <a:schemeClr val="tx1"/>
                </a:solidFill>
                <a:latin typeface="+mn-lt"/>
                <a:ea typeface="+mn-ea"/>
                <a:cs typeface="+mn-cs"/>
              </a:rPr>
              <a:t>bioeconomy</a:t>
            </a:r>
            <a:r>
              <a:rPr lang="en-US" sz="1200" kern="1200" dirty="0" smtClean="0">
                <a:solidFill>
                  <a:schemeClr val="tx1"/>
                </a:solidFill>
                <a:latin typeface="+mn-lt"/>
                <a:ea typeface="+mn-ea"/>
                <a:cs typeface="+mn-cs"/>
              </a:rPr>
              <a:t> – especially in forest-based solutions, </a:t>
            </a:r>
            <a:r>
              <a:rPr lang="en-US" sz="1200" kern="1200" dirty="0" err="1" smtClean="0">
                <a:solidFill>
                  <a:schemeClr val="tx1"/>
                </a:solidFill>
                <a:latin typeface="+mn-lt"/>
                <a:ea typeface="+mn-ea"/>
                <a:cs typeface="+mn-cs"/>
              </a:rPr>
              <a:t>bioenergy</a:t>
            </a:r>
            <a:r>
              <a:rPr lang="en-US" sz="1200" kern="1200" dirty="0" smtClean="0">
                <a:solidFill>
                  <a:schemeClr val="tx1"/>
                </a:solidFill>
                <a:latin typeface="+mn-lt"/>
                <a:ea typeface="+mn-ea"/>
                <a:cs typeface="+mn-cs"/>
              </a:rPr>
              <a:t> and solutions for wellbeing.</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Finland is already offering the world sustainable </a:t>
            </a:r>
            <a:r>
              <a:rPr lang="en-GB" sz="1200" kern="1200" dirty="0" err="1" smtClean="0">
                <a:solidFill>
                  <a:schemeClr val="tx1"/>
                </a:solidFill>
                <a:latin typeface="+mn-lt"/>
                <a:ea typeface="+mn-ea"/>
                <a:cs typeface="+mn-cs"/>
              </a:rPr>
              <a:t>bioeconomy</a:t>
            </a:r>
            <a:r>
              <a:rPr lang="en-GB" sz="1200" kern="1200" dirty="0" smtClean="0">
                <a:solidFill>
                  <a:schemeClr val="tx1"/>
                </a:solidFill>
                <a:latin typeface="+mn-lt"/>
                <a:ea typeface="+mn-ea"/>
                <a:cs typeface="+mn-cs"/>
              </a:rPr>
              <a:t> know-how and products. We’ve developed expertise, technologies and smart solutions that aren’t found anywhere else. Besides timber products and paper, we use forest biomass in fibres, pharmaceuticals, chemicals, functional foods, plastic materials, cosmetics, intelligent packaging, </a:t>
            </a:r>
            <a:r>
              <a:rPr lang="en-GB" sz="1200" kern="1200" dirty="0" err="1" smtClean="0">
                <a:solidFill>
                  <a:schemeClr val="tx1"/>
                </a:solidFill>
                <a:latin typeface="+mn-lt"/>
                <a:ea typeface="+mn-ea"/>
                <a:cs typeface="+mn-cs"/>
              </a:rPr>
              <a:t>biofuels</a:t>
            </a:r>
            <a:r>
              <a:rPr lang="en-GB" sz="1200" kern="1200" dirty="0" smtClean="0">
                <a:solidFill>
                  <a:schemeClr val="tx1"/>
                </a:solidFill>
                <a:latin typeface="+mn-lt"/>
                <a:ea typeface="+mn-ea"/>
                <a:cs typeface="+mn-cs"/>
              </a:rPr>
              <a:t> and more.</a:t>
            </a:r>
            <a:endParaRPr lang="fi-FI"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tx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5</a:t>
            </a:fld>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Finland’s rise to become one of the world’s most prosperous countries is based on our ability to utilize renewable natural resources – our green gold. Forests and clean nature are – and have always been – the basis of our existence. Finland has top-notch expertise in sustainable forest </a:t>
            </a:r>
            <a:r>
              <a:rPr lang="en-GB" sz="1200" kern="1200" dirty="0" err="1" smtClean="0">
                <a:solidFill>
                  <a:schemeClr val="tx1"/>
                </a:solidFill>
                <a:latin typeface="+mn-lt"/>
                <a:ea typeface="+mn-ea"/>
                <a:cs typeface="+mn-cs"/>
              </a:rPr>
              <a:t>bioeconomy</a:t>
            </a:r>
            <a:r>
              <a:rPr lang="en-GB" sz="1200" kern="1200" dirty="0" smtClean="0">
                <a:solidFill>
                  <a:schemeClr val="tx1"/>
                </a:solidFill>
                <a:latin typeface="+mn-lt"/>
                <a:ea typeface="+mn-ea"/>
                <a:cs typeface="+mn-cs"/>
              </a:rPr>
              <a:t>. Some 80 per cent of our land area is covered with forest, which we manage so well that more timber grows every year than we utilise. We also use waste and side streams efficiently.</a:t>
            </a:r>
            <a:endParaRPr lang="fi-FI"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tx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6</a:t>
            </a:fld>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Finland has strong know-how in technology, construction, energy, chemistry, food and health sciences. Innovation, cooperation and combined technologies in these fields make Finland a real pioneer in </a:t>
            </a:r>
            <a:r>
              <a:rPr lang="en-GB" sz="1200" kern="1200" dirty="0" err="1" smtClean="0">
                <a:solidFill>
                  <a:schemeClr val="tx1"/>
                </a:solidFill>
                <a:latin typeface="+mn-lt"/>
                <a:ea typeface="+mn-ea"/>
                <a:cs typeface="+mn-cs"/>
              </a:rPr>
              <a:t>bioeconomy</a:t>
            </a:r>
            <a:r>
              <a:rPr lang="en-GB" sz="1200" kern="1200" dirty="0" smtClean="0">
                <a:solidFill>
                  <a:schemeClr val="tx1"/>
                </a:solidFill>
                <a:latin typeface="+mn-lt"/>
                <a:ea typeface="+mn-ea"/>
                <a:cs typeface="+mn-cs"/>
              </a:rPr>
              <a:t>. </a:t>
            </a:r>
            <a:endParaRPr lang="fi-FI" sz="1200" kern="1200" dirty="0" smtClean="0">
              <a:solidFill>
                <a:schemeClr val="tx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7</a:t>
            </a:fld>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8</a:t>
            </a:fld>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9</a:t>
            </a:fld>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2EF49C3D-685A-A648-9F02-98719B24A321}" type="slidenum">
              <a:rPr lang="fi-FI" smtClean="0"/>
              <a:pPr/>
              <a:t>10</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Kuva 6" descr="kansi.jpg"/>
          <p:cNvPicPr>
            <a:picLocks noChangeAspect="1"/>
          </p:cNvPicPr>
          <p:nvPr userDrawn="1"/>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2" name="Otsikko 1"/>
          <p:cNvSpPr>
            <a:spLocks noGrp="1"/>
          </p:cNvSpPr>
          <p:nvPr>
            <p:ph type="ctrTitle"/>
          </p:nvPr>
        </p:nvSpPr>
        <p:spPr>
          <a:xfrm>
            <a:off x="1934574" y="3022374"/>
            <a:ext cx="5279467" cy="758371"/>
          </a:xfrm>
        </p:spPr>
        <p:txBody>
          <a:bodyPr anchor="t" anchorCtr="0"/>
          <a:lstStyle/>
          <a:p>
            <a:r>
              <a:rPr lang="fi-FI"/>
              <a:t>Muokkaa perustyylejä</a:t>
            </a:r>
          </a:p>
        </p:txBody>
      </p:sp>
      <p:sp>
        <p:nvSpPr>
          <p:cNvPr id="3" name="Alaotsikko 2"/>
          <p:cNvSpPr>
            <a:spLocks noGrp="1"/>
          </p:cNvSpPr>
          <p:nvPr>
            <p:ph type="subTitle" idx="1"/>
          </p:nvPr>
        </p:nvSpPr>
        <p:spPr>
          <a:xfrm>
            <a:off x="1934574" y="3799116"/>
            <a:ext cx="52794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
        <p:nvSpPr>
          <p:cNvPr id="4" name="Päivämäärän paikkamerkki 3"/>
          <p:cNvSpPr>
            <a:spLocks noGrp="1"/>
          </p:cNvSpPr>
          <p:nvPr>
            <p:ph type="dt" sz="half" idx="10"/>
          </p:nvPr>
        </p:nvSpPr>
        <p:spPr/>
        <p:txBody>
          <a:bodyPr/>
          <a:lstStyle/>
          <a:p>
            <a:fld id="{8327D6FC-D07F-AE4E-89D8-C09536549168}" type="datetimeFigureOut">
              <a:rPr lang="fi-FI"/>
              <a:pPr/>
              <a:t>8.8.2014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 xmlns:p14="http://schemas.microsoft.com/office/powerpoint/2010/main" xmlns:mv="urn:schemas-microsoft-com:mac:vml" xmlns:mc="http://schemas.openxmlformats.org/markup-compatibility/2006" val="4019706308"/>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327D6FC-D07F-AE4E-89D8-C09536549168}" type="datetimeFigureOut">
              <a:rPr lang="fi-FI"/>
              <a:pPr/>
              <a:t>8.8.2014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 xmlns:p14="http://schemas.microsoft.com/office/powerpoint/2010/main" xmlns:mv="urn:schemas-microsoft-com:mac:vml" xmlns:mc="http://schemas.openxmlformats.org/markup-compatibility/2006" val="3210785130"/>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327D6FC-D07F-AE4E-89D8-C09536549168}" type="datetimeFigureOut">
              <a:rPr lang="fi-FI"/>
              <a:pPr/>
              <a:t>8.8.2014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 xmlns:p14="http://schemas.microsoft.com/office/powerpoint/2010/main" xmlns:mv="urn:schemas-microsoft-com:mac:vml" xmlns:mc="http://schemas.openxmlformats.org/markup-compatibility/2006" val="1932910228"/>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327D6FC-D07F-AE4E-89D8-C09536549168}" type="datetimeFigureOut">
              <a:rPr lang="fi-FI"/>
              <a:pPr/>
              <a:t>8.8.2014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 xmlns:p14="http://schemas.microsoft.com/office/powerpoint/2010/main" xmlns:mv="urn:schemas-microsoft-com:mac:vml" xmlns:mc="http://schemas.openxmlformats.org/markup-compatibility/2006" val="1443105168"/>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327D6FC-D07F-AE4E-89D8-C09536549168}" type="datetimeFigureOut">
              <a:rPr lang="fi-FI"/>
              <a:pPr/>
              <a:t>8.8.2014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pic>
        <p:nvPicPr>
          <p:cNvPr id="8" name="Kuva 7" descr="pallokuva.png"/>
          <p:cNvPicPr>
            <a:picLocks noChangeAspect="1"/>
          </p:cNvPicPr>
          <p:nvPr userDrawn="1"/>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7167617" y="3614058"/>
            <a:ext cx="1976383" cy="3164113"/>
          </a:xfrm>
          <a:prstGeom prst="rect">
            <a:avLst/>
          </a:prstGeom>
        </p:spPr>
      </p:pic>
      <p:sp>
        <p:nvSpPr>
          <p:cNvPr id="10" name="Suorakulmio 9"/>
          <p:cNvSpPr/>
          <p:nvPr userDrawn="1"/>
        </p:nvSpPr>
        <p:spPr>
          <a:xfrm>
            <a:off x="0" y="6778171"/>
            <a:ext cx="9144000" cy="79829"/>
          </a:xfrm>
          <a:prstGeom prst="rect">
            <a:avLst/>
          </a:prstGeom>
          <a:solidFill>
            <a:srgbClr val="8DB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 xmlns:p14="http://schemas.microsoft.com/office/powerpoint/2010/main" xmlns:mv="urn:schemas-microsoft-com:mac:vml" xmlns:mc="http://schemas.openxmlformats.org/markup-compatibility/2006" val="4212181499"/>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327D6FC-D07F-AE4E-89D8-C09536549168}" type="datetimeFigureOut">
              <a:rPr lang="fi-FI"/>
              <a:pPr/>
              <a:t>8.8.2014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sp>
        <p:nvSpPr>
          <p:cNvPr id="10" name="Suorakulmio 9"/>
          <p:cNvSpPr/>
          <p:nvPr userDrawn="1"/>
        </p:nvSpPr>
        <p:spPr>
          <a:xfrm>
            <a:off x="0" y="6778171"/>
            <a:ext cx="9144000" cy="79829"/>
          </a:xfrm>
          <a:prstGeom prst="rect">
            <a:avLst/>
          </a:prstGeom>
          <a:solidFill>
            <a:srgbClr val="8DB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 xmlns:p14="http://schemas.microsoft.com/office/powerpoint/2010/main" xmlns:mv="urn:schemas-microsoft-com:mac:vml" xmlns:mc="http://schemas.openxmlformats.org/markup-compatibility/2006" val="2184197669"/>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perustyylejä naps.</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8327D6FC-D07F-AE4E-89D8-C09536549168}" type="datetimeFigureOut">
              <a:rPr lang="fi-FI"/>
              <a:pPr/>
              <a:t>8.8.2014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 xmlns:p14="http://schemas.microsoft.com/office/powerpoint/2010/main" xmlns:mv="urn:schemas-microsoft-com:mac:vml" xmlns:mc="http://schemas.openxmlformats.org/markup-compatibility/2006" val="3259573421"/>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8327D6FC-D07F-AE4E-89D8-C09536549168}" type="datetimeFigureOut">
              <a:rPr lang="fi-FI"/>
              <a:pPr/>
              <a:t>8.8.2014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 xmlns:p14="http://schemas.microsoft.com/office/powerpoint/2010/main" xmlns:mv="urn:schemas-microsoft-com:mac:vml" xmlns:mc="http://schemas.openxmlformats.org/markup-compatibility/2006" val="2565539690"/>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8327D6FC-D07F-AE4E-89D8-C09536549168}" type="datetimeFigureOut">
              <a:rPr lang="fi-FI"/>
              <a:pPr/>
              <a:t>8.8.2014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 xmlns:p14="http://schemas.microsoft.com/office/powerpoint/2010/main" xmlns:mv="urn:schemas-microsoft-com:mac:vml" xmlns:mc="http://schemas.openxmlformats.org/markup-compatibility/2006" val="2861560233"/>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8327D6FC-D07F-AE4E-89D8-C09536549168}" type="datetimeFigureOut">
              <a:rPr lang="fi-FI"/>
              <a:pPr/>
              <a:t>8.8.2014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 xmlns:p14="http://schemas.microsoft.com/office/powerpoint/2010/main" xmlns:mv="urn:schemas-microsoft-com:mac:vml" xmlns:mc="http://schemas.openxmlformats.org/markup-compatibility/2006" val="1450804353"/>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327D6FC-D07F-AE4E-89D8-C09536549168}" type="datetimeFigureOut">
              <a:rPr lang="fi-FI"/>
              <a:pPr/>
              <a:t>8.8.2014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 xmlns:p14="http://schemas.microsoft.com/office/powerpoint/2010/main" xmlns:mv="urn:schemas-microsoft-com:mac:vml" xmlns:mc="http://schemas.openxmlformats.org/markup-compatibility/2006" val="1649183296"/>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327D6FC-D07F-AE4E-89D8-C09536549168}" type="datetimeFigureOut">
              <a:rPr lang="fi-FI"/>
              <a:pPr/>
              <a:t>8.8.2014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C125D5D-8A19-C544-84B9-320B34DC2622}" type="slidenum">
              <a:rPr/>
              <a:pPr/>
              <a:t>‹#›</a:t>
            </a:fld>
            <a:endParaRPr lang="fi-FI"/>
          </a:p>
        </p:txBody>
      </p:sp>
    </p:spTree>
    <p:extLst>
      <p:ext uri="{BB962C8B-B14F-4D97-AF65-F5344CB8AC3E}">
        <p14:creationId xmlns="" xmlns:p14="http://schemas.microsoft.com/office/powerpoint/2010/main" xmlns:mv="urn:schemas-microsoft-com:mac:vml" xmlns:mc="http://schemas.openxmlformats.org/markup-compatibility/2006" val="90448142"/>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fi-FI"/>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7D6FC-D07F-AE4E-89D8-C09536549168}" type="datetimeFigureOut">
              <a:rPr lang="fi-FI"/>
              <a:pPr/>
              <a:t>8.8.2014</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25D5D-8A19-C544-84B9-320B34DC2622}" type="slidenum">
              <a:rPr/>
              <a:pPr/>
              <a:t>‹#›</a:t>
            </a:fld>
            <a:endParaRPr lang="fi-FI"/>
          </a:p>
        </p:txBody>
      </p:sp>
    </p:spTree>
    <p:extLst>
      <p:ext uri="{BB962C8B-B14F-4D97-AF65-F5344CB8AC3E}">
        <p14:creationId xmlns="" xmlns:p14="http://schemas.microsoft.com/office/powerpoint/2010/main" xmlns:mv="urn:schemas-microsoft-com:mac:vml" xmlns:mc="http://schemas.openxmlformats.org/markup-compatibility/2006" val="2855826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xStyles>
    <p:titleStyle>
      <a:lvl1pPr algn="ctr"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biotalous.fi"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8.pn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Bioeconomy_orig.jpg"/>
          <p:cNvPicPr>
            <a:picLocks noChangeAspect="1"/>
          </p:cNvPicPr>
          <p:nvPr/>
        </p:nvPicPr>
        <p:blipFill>
          <a:blip r:embed="rId2"/>
          <a:stretch>
            <a:fillRect/>
          </a:stretch>
        </p:blipFill>
        <p:spPr>
          <a:xfrm>
            <a:off x="2350271" y="1101268"/>
            <a:ext cx="4532186" cy="897634"/>
          </a:xfrm>
          <a:prstGeom prst="rect">
            <a:avLst/>
          </a:prstGeom>
        </p:spPr>
      </p:pic>
      <p:sp>
        <p:nvSpPr>
          <p:cNvPr id="2" name="Otsikko 1"/>
          <p:cNvSpPr>
            <a:spLocks noGrp="1"/>
          </p:cNvSpPr>
          <p:nvPr>
            <p:ph type="ctrTitle"/>
          </p:nvPr>
        </p:nvSpPr>
        <p:spPr>
          <a:xfrm>
            <a:off x="1934574" y="2678514"/>
            <a:ext cx="5279467" cy="758371"/>
          </a:xfrm>
        </p:spPr>
        <p:txBody>
          <a:bodyPr>
            <a:normAutofit fontScale="90000"/>
          </a:bodyPr>
          <a:lstStyle/>
          <a:p>
            <a:pPr lvl="0"/>
            <a:r>
              <a:rPr lang="fi-FI" b="1" dirty="0" err="1" smtClean="0">
                <a:latin typeface="+mj-lt"/>
                <a:ea typeface="+mj-ea"/>
                <a:cs typeface="+mj-cs"/>
              </a:rPr>
              <a:t>Sustainable</a:t>
            </a:r>
            <a:r>
              <a:rPr lang="fi-FI" b="1" dirty="0" smtClean="0">
                <a:latin typeface="+mj-lt"/>
                <a:ea typeface="+mj-ea"/>
                <a:cs typeface="+mj-cs"/>
              </a:rPr>
              <a:t> </a:t>
            </a:r>
            <a:r>
              <a:rPr lang="fi-FI" b="1" dirty="0" err="1" smtClean="0">
                <a:latin typeface="+mj-lt"/>
                <a:ea typeface="+mj-ea"/>
                <a:cs typeface="+mj-cs"/>
              </a:rPr>
              <a:t>growth</a:t>
            </a:r>
            <a:r>
              <a:rPr lang="fi-FI" b="1" dirty="0" smtClean="0"/>
              <a:t/>
            </a:r>
            <a:br>
              <a:rPr lang="fi-FI" b="1" dirty="0" smtClean="0"/>
            </a:br>
            <a:r>
              <a:rPr lang="fi-FI" b="1" dirty="0" err="1" smtClean="0"/>
              <a:t>from</a:t>
            </a:r>
            <a:r>
              <a:rPr lang="fi-FI" b="1" dirty="0" smtClean="0"/>
              <a:t> </a:t>
            </a:r>
            <a:r>
              <a:rPr lang="fi-FI" b="1" dirty="0" err="1" smtClean="0"/>
              <a:t>bioeconomy</a:t>
            </a:r>
            <a:r>
              <a:rPr lang="fi-FI" b="1" dirty="0" smtClean="0">
                <a:latin typeface="+mj-lt"/>
                <a:ea typeface="+mj-ea"/>
                <a:cs typeface="+mj-cs"/>
              </a:rPr>
              <a:t/>
            </a:r>
            <a:br>
              <a:rPr lang="fi-FI" b="1" dirty="0" smtClean="0">
                <a:latin typeface="+mj-lt"/>
                <a:ea typeface="+mj-ea"/>
                <a:cs typeface="+mj-cs"/>
              </a:rPr>
            </a:br>
            <a:endParaRPr lang="fi-FI" dirty="0"/>
          </a:p>
        </p:txBody>
      </p:sp>
      <p:sp>
        <p:nvSpPr>
          <p:cNvPr id="3" name="Alaotsikko 2"/>
          <p:cNvSpPr>
            <a:spLocks noGrp="1"/>
          </p:cNvSpPr>
          <p:nvPr>
            <p:ph type="subTitle" idx="1"/>
          </p:nvPr>
        </p:nvSpPr>
        <p:spPr/>
        <p:txBody>
          <a:bodyPr/>
          <a:lstStyle/>
          <a:p>
            <a:r>
              <a:rPr lang="fi-FI" sz="1400" dirty="0" smtClean="0"/>
              <a:t>The </a:t>
            </a:r>
            <a:r>
              <a:rPr lang="fi-FI" sz="1400" dirty="0" err="1" smtClean="0"/>
              <a:t>forest</a:t>
            </a:r>
            <a:r>
              <a:rPr lang="fi-FI" sz="1400" dirty="0" smtClean="0"/>
              <a:t> </a:t>
            </a:r>
            <a:r>
              <a:rPr lang="fi-FI" sz="1400" dirty="0" err="1" smtClean="0"/>
              <a:t>bioeconomy</a:t>
            </a:r>
            <a:r>
              <a:rPr lang="fi-FI" sz="1400" dirty="0" smtClean="0"/>
              <a:t> </a:t>
            </a:r>
            <a:r>
              <a:rPr lang="fi-FI" sz="1400" dirty="0" err="1" smtClean="0"/>
              <a:t>perspective</a:t>
            </a:r>
            <a:endParaRPr lang="fi-FI" sz="1400" dirty="0" smtClean="0"/>
          </a:p>
          <a:p>
            <a:endParaRPr lang="fi-FI" dirty="0" smtClean="0"/>
          </a:p>
          <a:p>
            <a:endParaRPr lang="fi-FI" dirty="0" smtClean="0"/>
          </a:p>
          <a:p>
            <a:r>
              <a:rPr lang="fi-FI" sz="1400" dirty="0" err="1" smtClean="0"/>
              <a:t>www.bioeconomy.fi</a:t>
            </a:r>
            <a:endParaRPr lang="fi-FI" sz="1400" dirty="0"/>
          </a:p>
        </p:txBody>
      </p:sp>
    </p:spTree>
    <p:extLst>
      <p:ext uri="{BB962C8B-B14F-4D97-AF65-F5344CB8AC3E}">
        <p14:creationId xmlns:mc="http://schemas.openxmlformats.org/markup-compatibility/2006" xmlns:mv="urn:schemas-microsoft-com:mac:vml" xmlns:p14="http://schemas.microsoft.com/office/powerpoint/2010/main" xmlns="" val="3839090469"/>
      </p:ext>
    </p:extLst>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3"/>
          <p:cNvGraphicFramePr>
            <a:graphicFrameLocks/>
          </p:cNvGraphicFramePr>
          <p:nvPr/>
        </p:nvGraphicFramePr>
        <p:xfrm>
          <a:off x="-139276" y="1340768"/>
          <a:ext cx="8229600"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tsikko 1"/>
          <p:cNvSpPr>
            <a:spLocks noGrp="1"/>
          </p:cNvSpPr>
          <p:nvPr>
            <p:ph type="title"/>
          </p:nvPr>
        </p:nvSpPr>
        <p:spPr>
          <a:xfrm>
            <a:off x="457200" y="274638"/>
            <a:ext cx="8428008" cy="1143000"/>
          </a:xfrm>
        </p:spPr>
        <p:txBody>
          <a:bodyPr>
            <a:normAutofit fontScale="90000"/>
          </a:bodyPr>
          <a:lstStyle/>
          <a:p>
            <a:r>
              <a:rPr lang="en-GB" dirty="0" err="1" smtClean="0"/>
              <a:t>Biobased</a:t>
            </a:r>
            <a:r>
              <a:rPr lang="en-GB" dirty="0" smtClean="0"/>
              <a:t> chemistry</a:t>
            </a:r>
            <a:br>
              <a:rPr lang="en-GB" dirty="0" smtClean="0"/>
            </a:br>
            <a:endParaRPr lang="fi-FI" dirty="0"/>
          </a:p>
        </p:txBody>
      </p:sp>
      <p:sp>
        <p:nvSpPr>
          <p:cNvPr id="8" name="Tekstikehys 7"/>
          <p:cNvSpPr txBox="1"/>
          <p:nvPr/>
        </p:nvSpPr>
        <p:spPr>
          <a:xfrm>
            <a:off x="612446" y="928903"/>
            <a:ext cx="3982130" cy="461665"/>
          </a:xfrm>
          <a:prstGeom prst="rect">
            <a:avLst/>
          </a:prstGeom>
          <a:noFill/>
        </p:spPr>
        <p:txBody>
          <a:bodyPr wrap="square" rtlCol="0">
            <a:spAutoFit/>
          </a:bodyPr>
          <a:lstStyle/>
          <a:p>
            <a:r>
              <a:rPr lang="fi-FI" sz="2400" b="1" dirty="0" err="1" smtClean="0">
                <a:solidFill>
                  <a:srgbClr val="E03A3E"/>
                </a:solidFill>
              </a:rPr>
              <a:t>Examples</a:t>
            </a:r>
            <a:r>
              <a:rPr lang="fi-FI" sz="2400" b="1" dirty="0" smtClean="0">
                <a:solidFill>
                  <a:srgbClr val="E03A3E"/>
                </a:solidFill>
              </a:rPr>
              <a:t> </a:t>
            </a:r>
            <a:r>
              <a:rPr lang="fi-FI" sz="2400" b="1" dirty="0" err="1" smtClean="0">
                <a:solidFill>
                  <a:srgbClr val="E03A3E"/>
                </a:solidFill>
              </a:rPr>
              <a:t>close</a:t>
            </a:r>
            <a:r>
              <a:rPr lang="fi-FI" sz="2400" b="1" dirty="0" smtClean="0">
                <a:solidFill>
                  <a:srgbClr val="E03A3E"/>
                </a:solidFill>
              </a:rPr>
              <a:t> to </a:t>
            </a:r>
            <a:r>
              <a:rPr lang="fi-FI" sz="2400" b="1" dirty="0" err="1" smtClean="0">
                <a:solidFill>
                  <a:srgbClr val="E03A3E"/>
                </a:solidFill>
              </a:rPr>
              <a:t>consumers</a:t>
            </a:r>
            <a:r>
              <a:rPr lang="fi-FI" sz="2400" b="1" dirty="0" smtClean="0">
                <a:solidFill>
                  <a:srgbClr val="E03A3E"/>
                </a:solidFill>
              </a:rPr>
              <a:t>:</a:t>
            </a:r>
            <a:endParaRPr lang="fi-FI" sz="2400" b="1" dirty="0">
              <a:solidFill>
                <a:srgbClr val="E03A3E"/>
              </a:solidFill>
            </a:endParaRPr>
          </a:p>
        </p:txBody>
      </p:sp>
      <p:pic>
        <p:nvPicPr>
          <p:cNvPr id="10" name="Kuva 9" descr="maalaus.png"/>
          <p:cNvPicPr>
            <a:picLocks noChangeAspect="1"/>
          </p:cNvPicPr>
          <p:nvPr/>
        </p:nvPicPr>
        <p:blipFill>
          <a:blip r:embed="rId8">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2424694" y="3198041"/>
            <a:ext cx="2195784" cy="2195784"/>
          </a:xfrm>
          <a:prstGeom prst="rect">
            <a:avLst/>
          </a:prstGeom>
        </p:spPr>
      </p:pic>
      <p:pic>
        <p:nvPicPr>
          <p:cNvPr id="11" name="Kuva 10" descr="tankkaus.png"/>
          <p:cNvPicPr>
            <a:picLocks noChangeAspect="1"/>
          </p:cNvPicPr>
          <p:nvPr/>
        </p:nvPicPr>
        <p:blipFill>
          <a:blip r:embed="rId9">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3522586" y="2340532"/>
            <a:ext cx="1924416" cy="1875902"/>
          </a:xfrm>
          <a:prstGeom prst="rect">
            <a:avLst/>
          </a:prstGeom>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stretch>
            <a:fillRect/>
          </a:stretch>
        </p:blipFill>
        <p:spPr>
          <a:xfrm>
            <a:off x="5656023" y="1887969"/>
            <a:ext cx="2538704" cy="2538704"/>
          </a:xfrm>
          <a:prstGeom prst="rect">
            <a:avLst/>
          </a:prstGeom>
        </p:spPr>
      </p:pic>
      <p:sp>
        <p:nvSpPr>
          <p:cNvPr id="2" name="Otsikko 1"/>
          <p:cNvSpPr>
            <a:spLocks noGrp="1"/>
          </p:cNvSpPr>
          <p:nvPr>
            <p:ph type="title"/>
          </p:nvPr>
        </p:nvSpPr>
        <p:spPr/>
        <p:txBody>
          <a:bodyPr/>
          <a:lstStyle/>
          <a:p>
            <a:r>
              <a:rPr lang="fi-FI" dirty="0" smtClean="0"/>
              <a:t>Energy </a:t>
            </a:r>
            <a:r>
              <a:rPr lang="fi-FI" dirty="0" err="1" smtClean="0"/>
              <a:t>from</a:t>
            </a:r>
            <a:r>
              <a:rPr lang="fi-FI" dirty="0" smtClean="0"/>
              <a:t> </a:t>
            </a:r>
            <a:r>
              <a:rPr lang="fi-FI" dirty="0" err="1" smtClean="0"/>
              <a:t>biomass</a:t>
            </a:r>
            <a:endParaRPr lang="fi-FI" dirty="0"/>
          </a:p>
        </p:txBody>
      </p:sp>
      <p:sp>
        <p:nvSpPr>
          <p:cNvPr id="3" name="Sisällön paikkamerkki 2"/>
          <p:cNvSpPr>
            <a:spLocks noGrp="1"/>
          </p:cNvSpPr>
          <p:nvPr>
            <p:ph idx="1"/>
          </p:nvPr>
        </p:nvSpPr>
        <p:spPr>
          <a:xfrm>
            <a:off x="457200" y="1600200"/>
            <a:ext cx="5469276" cy="4525963"/>
          </a:xfrm>
        </p:spPr>
        <p:txBody>
          <a:bodyPr>
            <a:normAutofit lnSpcReduction="10000"/>
          </a:bodyPr>
          <a:lstStyle/>
          <a:p>
            <a:r>
              <a:rPr lang="en-GB" dirty="0" smtClean="0"/>
              <a:t>Renewable energy replaces fossil fuels and combats climate change. </a:t>
            </a:r>
            <a:endParaRPr lang="fi-FI" dirty="0" smtClean="0"/>
          </a:p>
          <a:p>
            <a:r>
              <a:rPr lang="en-GB" dirty="0" smtClean="0"/>
              <a:t>Finland is a global pioneer in the co-production of electricity and heat. This makes it possible to use wood-based fuels extensively and energy-efficiently.</a:t>
            </a:r>
            <a:endParaRPr lang="fi-FI" dirty="0" smtClean="0"/>
          </a:p>
          <a:p>
            <a:r>
              <a:rPr lang="en-GB" dirty="0" smtClean="0"/>
              <a:t>New technology to refine biomass into </a:t>
            </a:r>
            <a:r>
              <a:rPr lang="en-GB" dirty="0" err="1" smtClean="0"/>
              <a:t>pyrolysis</a:t>
            </a:r>
            <a:r>
              <a:rPr lang="en-GB" dirty="0" smtClean="0"/>
              <a:t> oil, bio-gas and bio-coal </a:t>
            </a:r>
            <a:r>
              <a:rPr lang="en-GB" smtClean="0"/>
              <a:t>will significantly </a:t>
            </a:r>
            <a:r>
              <a:rPr lang="en-GB" dirty="0" smtClean="0"/>
              <a:t>increase the options to utilize bio-energy. </a:t>
            </a:r>
          </a:p>
          <a:p>
            <a:r>
              <a:rPr lang="en-GB" dirty="0" smtClean="0"/>
              <a:t>Most of Finland’s renewable energy is forest based. </a:t>
            </a:r>
            <a:endParaRPr lang="fi-FI" dirty="0" smtClean="0"/>
          </a:p>
          <a:p>
            <a:endParaRPr lang="fi-FI" dirty="0" smtClean="0"/>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en-GB" dirty="0" smtClean="0">
                <a:latin typeface="+mn-lt"/>
                <a:ea typeface="Times New Roman"/>
              </a:rPr>
              <a:t>New </a:t>
            </a:r>
            <a:r>
              <a:rPr lang="en-GB" dirty="0">
                <a:latin typeface="+mn-lt"/>
                <a:ea typeface="Times New Roman"/>
              </a:rPr>
              <a:t>food systems and decentralized solutions</a:t>
            </a:r>
            <a:endParaRPr lang="en-GB" dirty="0">
              <a:effectLst/>
              <a:latin typeface="+mn-lt"/>
              <a:ea typeface="Times New Roman"/>
            </a:endParaRPr>
          </a:p>
        </p:txBody>
      </p:sp>
      <p:sp>
        <p:nvSpPr>
          <p:cNvPr id="3" name="Sisällön paikkamerkki 2"/>
          <p:cNvSpPr>
            <a:spLocks noGrp="1"/>
          </p:cNvSpPr>
          <p:nvPr>
            <p:ph idx="1"/>
          </p:nvPr>
        </p:nvSpPr>
        <p:spPr>
          <a:xfrm>
            <a:off x="457200" y="1670535"/>
            <a:ext cx="6292398" cy="5187465"/>
          </a:xfrm>
        </p:spPr>
        <p:txBody>
          <a:bodyPr>
            <a:normAutofit/>
          </a:bodyPr>
          <a:lstStyle/>
          <a:p>
            <a:pPr lvl="0">
              <a:buFont typeface="Arial"/>
              <a:buChar char="•"/>
              <a:tabLst>
                <a:tab pos="457200" algn="l"/>
              </a:tabLst>
            </a:pPr>
            <a:r>
              <a:rPr lang="en-GB" sz="1800" dirty="0">
                <a:ea typeface="Times New Roman"/>
                <a:cs typeface="Times New Roman"/>
              </a:rPr>
              <a:t>New business operations are </a:t>
            </a:r>
            <a:r>
              <a:rPr lang="en-GB" sz="1800" dirty="0" smtClean="0">
                <a:ea typeface="Times New Roman"/>
                <a:cs typeface="Times New Roman"/>
              </a:rPr>
              <a:t>created </a:t>
            </a:r>
            <a:r>
              <a:rPr lang="en-GB" sz="1800" dirty="0">
                <a:ea typeface="Times New Roman"/>
                <a:cs typeface="Times New Roman"/>
              </a:rPr>
              <a:t>in the chemical and energy industries by utilizing closed cycles in food systems, bio-processed products and livestock production </a:t>
            </a:r>
            <a:r>
              <a:rPr lang="en-GB" sz="1800" dirty="0" err="1">
                <a:ea typeface="Times New Roman"/>
                <a:cs typeface="Times New Roman"/>
              </a:rPr>
              <a:t>sidestreams</a:t>
            </a:r>
            <a:r>
              <a:rPr lang="en-GB" sz="1800" dirty="0">
                <a:ea typeface="Times New Roman"/>
                <a:cs typeface="Times New Roman"/>
              </a:rPr>
              <a:t> as well as field biomasses.</a:t>
            </a:r>
            <a:endParaRPr lang="en-GB" sz="1200" dirty="0">
              <a:ea typeface="Times New Roman"/>
              <a:cs typeface="Times New Roman"/>
            </a:endParaRPr>
          </a:p>
          <a:p>
            <a:pPr lvl="0">
              <a:buFont typeface="Arial"/>
              <a:buChar char="•"/>
              <a:tabLst>
                <a:tab pos="457200" algn="l"/>
              </a:tabLst>
            </a:pPr>
            <a:r>
              <a:rPr lang="en-GB" sz="1800" dirty="0">
                <a:ea typeface="Times New Roman"/>
                <a:cs typeface="Times New Roman"/>
              </a:rPr>
              <a:t>Decentralized and regional operational models are being supplemented with local food production, regional energy self-sufficiency and vitality.</a:t>
            </a:r>
            <a:endParaRPr lang="en-GB" sz="1200" dirty="0">
              <a:ea typeface="Times New Roman"/>
              <a:cs typeface="Times New Roman"/>
            </a:endParaRPr>
          </a:p>
          <a:p>
            <a:pPr lvl="0">
              <a:buFont typeface="Arial"/>
              <a:buChar char="•"/>
              <a:tabLst>
                <a:tab pos="457200" algn="l"/>
              </a:tabLst>
            </a:pPr>
            <a:r>
              <a:rPr lang="en-GB" sz="1800" dirty="0">
                <a:ea typeface="Times New Roman"/>
                <a:cs typeface="Times New Roman"/>
              </a:rPr>
              <a:t>Finland possesses high-standard expertise in the development of functional foods.</a:t>
            </a:r>
            <a:endParaRPr lang="en-GB" sz="1200" dirty="0">
              <a:ea typeface="Times New Roman"/>
              <a:cs typeface="Times New Roman"/>
            </a:endParaRPr>
          </a:p>
          <a:p>
            <a:pPr lvl="0">
              <a:buFont typeface="Arial"/>
              <a:buChar char="•"/>
              <a:tabLst>
                <a:tab pos="457200" algn="l"/>
              </a:tabLst>
            </a:pPr>
            <a:r>
              <a:rPr lang="en-GB" sz="1800" dirty="0" smtClean="0">
                <a:ea typeface="Times New Roman"/>
                <a:cs typeface="Times New Roman"/>
              </a:rPr>
              <a:t>Natural </a:t>
            </a:r>
            <a:r>
              <a:rPr lang="en-GB" sz="1800" dirty="0">
                <a:ea typeface="Times New Roman"/>
                <a:cs typeface="Times New Roman"/>
              </a:rPr>
              <a:t>products </a:t>
            </a:r>
            <a:r>
              <a:rPr lang="en-GB" sz="1800" dirty="0" smtClean="0">
                <a:ea typeface="Times New Roman"/>
                <a:cs typeface="Times New Roman"/>
              </a:rPr>
              <a:t>produced in </a:t>
            </a:r>
            <a:r>
              <a:rPr lang="en-GB" sz="1800" dirty="0">
                <a:ea typeface="Times New Roman"/>
                <a:cs typeface="Times New Roman"/>
              </a:rPr>
              <a:t>accordance with new consumer trends offer the bio-economy new business opportunities.</a:t>
            </a:r>
            <a:endParaRPr lang="en-GB" sz="1200" dirty="0">
              <a:effectLst/>
              <a:ea typeface="Times New Roman"/>
              <a:cs typeface="Times New Roman"/>
            </a:endParaRPr>
          </a:p>
        </p:txBody>
      </p:sp>
      <p:pic>
        <p:nvPicPr>
          <p:cNvPr id="5" name="Kuva 4" descr="C:\Users\temsunabsi1\AppData\Local\Microsoft\Windows\Temporary Internet Files\Content.Outlook\WO3PX0DX\kuva4.JPG"/>
          <p:cNvPicPr/>
          <p:nvPr/>
        </p:nvPicPr>
        <p:blipFill>
          <a:blip r:embed="rId2"/>
          <a:srcRect/>
          <a:stretch>
            <a:fillRect/>
          </a:stretch>
        </p:blipFill>
        <p:spPr bwMode="auto">
          <a:xfrm>
            <a:off x="6909901" y="2277758"/>
            <a:ext cx="1210283" cy="176279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dirty="0" smtClean="0"/>
              <a:t>Wooden construction boosts wellbeing</a:t>
            </a:r>
            <a:endParaRPr lang="fi-FI" dirty="0"/>
          </a:p>
        </p:txBody>
      </p:sp>
      <p:sp>
        <p:nvSpPr>
          <p:cNvPr id="3" name="Sisällön paikkamerkki 2"/>
          <p:cNvSpPr>
            <a:spLocks noGrp="1"/>
          </p:cNvSpPr>
          <p:nvPr>
            <p:ph idx="1"/>
          </p:nvPr>
        </p:nvSpPr>
        <p:spPr/>
        <p:txBody>
          <a:bodyPr/>
          <a:lstStyle/>
          <a:p>
            <a:endParaRPr lang="fi-FI" dirty="0"/>
          </a:p>
        </p:txBody>
      </p:sp>
      <p:graphicFrame>
        <p:nvGraphicFramePr>
          <p:cNvPr id="8" name="Sisällön paikkamerkki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420891930"/>
              </p:ext>
            </p:extLst>
          </p:nvPr>
        </p:nvGraphicFramePr>
        <p:xfrm>
          <a:off x="-116407" y="1595893"/>
          <a:ext cx="8229600" cy="4986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Kuva 8" descr="haltia_MG-6593.png"/>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003401" y="4407637"/>
            <a:ext cx="2086591" cy="2026037"/>
          </a:xfrm>
          <a:prstGeom prst="rect">
            <a:avLst/>
          </a:prstGeom>
        </p:spPr>
      </p:pic>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Health from the forest</a:t>
            </a:r>
            <a:endParaRPr lang="fi-FI" dirty="0"/>
          </a:p>
        </p:txBody>
      </p:sp>
      <p:graphicFrame>
        <p:nvGraphicFramePr>
          <p:cNvPr id="5" name="Sisällön paikkamerkki 3"/>
          <p:cNvGraphicFramePr>
            <a:graphicFrameLocks noGrp="1"/>
          </p:cNvGraphicFramePr>
          <p:nvPr>
            <p:ph idx="1"/>
          </p:nvPr>
        </p:nvGraphicFramePr>
        <p:xfrm>
          <a:off x="457201" y="1600200"/>
          <a:ext cx="654744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Solution-driven experts</a:t>
            </a:r>
            <a:endParaRPr lang="fi-FI" dirty="0"/>
          </a:p>
        </p:txBody>
      </p:sp>
      <p:sp>
        <p:nvSpPr>
          <p:cNvPr id="3" name="Sisällön paikkamerkki 2"/>
          <p:cNvSpPr>
            <a:spLocks noGrp="1"/>
          </p:cNvSpPr>
          <p:nvPr>
            <p:ph idx="1"/>
          </p:nvPr>
        </p:nvSpPr>
        <p:spPr/>
        <p:txBody>
          <a:bodyPr/>
          <a:lstStyle/>
          <a:p>
            <a:r>
              <a:rPr lang="en-GB" dirty="0" smtClean="0"/>
              <a:t>Through cooperation and combining technologies, we </a:t>
            </a:r>
            <a:r>
              <a:rPr lang="en-GB" smtClean="0"/>
              <a:t>can achieve </a:t>
            </a:r>
            <a:r>
              <a:rPr lang="en-GB" dirty="0" smtClean="0"/>
              <a:t>wellness-promoting and sustainable products and services. </a:t>
            </a:r>
            <a:endParaRPr lang="fi-FI" dirty="0" smtClean="0"/>
          </a:p>
          <a:p>
            <a:r>
              <a:rPr lang="en-GB" dirty="0" smtClean="0"/>
              <a:t>Technologies, procedures and expertise developed in Finland can be transferred and applied globally. </a:t>
            </a:r>
            <a:endParaRPr lang="fi-FI" dirty="0" smtClean="0"/>
          </a:p>
          <a:p>
            <a:r>
              <a:rPr lang="en-GB" dirty="0" err="1" smtClean="0"/>
              <a:t>Bioeconomy</a:t>
            </a:r>
            <a:r>
              <a:rPr lang="en-GB" dirty="0" smtClean="0"/>
              <a:t> solutions produced in Finland can advance sustainable global welfare. </a:t>
            </a:r>
            <a:endParaRPr lang="fi-FI" dirty="0" smtClean="0"/>
          </a:p>
          <a:p>
            <a:endParaRPr lang="fi-FI" dirty="0"/>
          </a:p>
        </p:txBody>
      </p:sp>
      <p:pic>
        <p:nvPicPr>
          <p:cNvPr id="5" name="Kuva 4"/>
          <p:cNvPicPr>
            <a:picLocks noChangeAspect="1"/>
          </p:cNvPicPr>
          <p:nvPr/>
        </p:nvPicPr>
        <p:blipFill>
          <a:blip r:embed="rId3"/>
          <a:stretch>
            <a:fillRect/>
          </a:stretch>
        </p:blipFill>
        <p:spPr>
          <a:xfrm>
            <a:off x="5152860" y="4750333"/>
            <a:ext cx="1778000" cy="1892300"/>
          </a:xfrm>
          <a:prstGeom prst="rect">
            <a:avLst/>
          </a:prstGeom>
        </p:spPr>
      </p:pic>
      <p:pic>
        <p:nvPicPr>
          <p:cNvPr id="6" name="Kuva 5"/>
          <p:cNvPicPr>
            <a:picLocks noChangeAspect="1"/>
          </p:cNvPicPr>
          <p:nvPr/>
        </p:nvPicPr>
        <p:blipFill>
          <a:blip r:embed="rId4"/>
          <a:stretch>
            <a:fillRect/>
          </a:stretch>
        </p:blipFill>
        <p:spPr>
          <a:xfrm>
            <a:off x="3342853" y="5134294"/>
            <a:ext cx="1810007" cy="1508339"/>
          </a:xfrm>
          <a:prstGeom prst="rect">
            <a:avLst/>
          </a:prstGeom>
        </p:spPr>
      </p:pic>
      <p:pic>
        <p:nvPicPr>
          <p:cNvPr id="7" name="Kuva 6"/>
          <p:cNvPicPr>
            <a:picLocks noChangeAspect="1"/>
          </p:cNvPicPr>
          <p:nvPr/>
        </p:nvPicPr>
        <p:blipFill>
          <a:blip r:embed="rId5"/>
          <a:stretch>
            <a:fillRect/>
          </a:stretch>
        </p:blipFill>
        <p:spPr>
          <a:xfrm>
            <a:off x="2542753" y="5751513"/>
            <a:ext cx="800100" cy="749300"/>
          </a:xfrm>
          <a:prstGeom prst="rect">
            <a:avLst/>
          </a:prstGeom>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Finland’s </a:t>
            </a:r>
            <a:r>
              <a:rPr lang="en-GB" dirty="0" err="1" smtClean="0"/>
              <a:t>bioeconomy</a:t>
            </a:r>
            <a:r>
              <a:rPr lang="en-GB" dirty="0" smtClean="0"/>
              <a:t> strategy</a:t>
            </a:r>
            <a:endParaRPr lang="fi-FI" dirty="0"/>
          </a:p>
        </p:txBody>
      </p:sp>
      <p:sp>
        <p:nvSpPr>
          <p:cNvPr id="4" name="Nuoli oikealle 3"/>
          <p:cNvSpPr/>
          <p:nvPr/>
        </p:nvSpPr>
        <p:spPr>
          <a:xfrm>
            <a:off x="923028" y="1570007"/>
            <a:ext cx="5503654" cy="4218317"/>
          </a:xfrm>
          <a:prstGeom prst="rightArrow">
            <a:avLst>
              <a:gd name="adj1" fmla="val 74949"/>
              <a:gd name="adj2" fmla="val 29141"/>
            </a:avLst>
          </a:prstGeom>
          <a:solidFill>
            <a:srgbClr val="62BB46"/>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aphicFrame>
        <p:nvGraphicFramePr>
          <p:cNvPr id="5" name="Kaaviokuva 4"/>
          <p:cNvGraphicFramePr/>
          <p:nvPr>
            <p:extLst>
              <p:ext uri="{D42A27DB-BD31-4B8C-83A1-F6EECF244321}">
                <p14:modId xmlns:mc="http://schemas.openxmlformats.org/markup-compatibility/2006" xmlns:mv="urn:schemas-microsoft-com:mac:vml" xmlns:p14="http://schemas.microsoft.com/office/powerpoint/2010/main" xmlns="" val="1328694717"/>
              </p:ext>
            </p:extLst>
          </p:nvPr>
        </p:nvGraphicFramePr>
        <p:xfrm>
          <a:off x="1544119" y="2587929"/>
          <a:ext cx="3381567" cy="212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yöristetty suorakulmio 5"/>
          <p:cNvSpPr/>
          <p:nvPr/>
        </p:nvSpPr>
        <p:spPr>
          <a:xfrm>
            <a:off x="1026558" y="2475781"/>
            <a:ext cx="465805" cy="237226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i-FI" b="1" dirty="0" err="1" smtClean="0">
                <a:solidFill>
                  <a:schemeClr val="tx1"/>
                </a:solidFill>
              </a:rPr>
              <a:t>Strategic</a:t>
            </a:r>
            <a:r>
              <a:rPr lang="fi-FI" b="1" dirty="0" smtClean="0">
                <a:solidFill>
                  <a:schemeClr val="tx1"/>
                </a:solidFill>
              </a:rPr>
              <a:t> </a:t>
            </a:r>
            <a:r>
              <a:rPr lang="fi-FI" b="1" dirty="0" err="1" smtClean="0">
                <a:solidFill>
                  <a:schemeClr val="tx1"/>
                </a:solidFill>
              </a:rPr>
              <a:t>goals</a:t>
            </a:r>
            <a:endParaRPr lang="fi-FI" b="1" dirty="0">
              <a:solidFill>
                <a:schemeClr val="tx1"/>
              </a:solidFill>
            </a:endParaRPr>
          </a:p>
        </p:txBody>
      </p:sp>
      <p:sp>
        <p:nvSpPr>
          <p:cNvPr id="7" name="Pyöristetty suorakulmio 6"/>
          <p:cNvSpPr/>
          <p:nvPr/>
        </p:nvSpPr>
        <p:spPr>
          <a:xfrm>
            <a:off x="4994694" y="2587929"/>
            <a:ext cx="465805" cy="212209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i-FI" sz="1600" b="1" dirty="0" err="1" smtClean="0">
                <a:solidFill>
                  <a:schemeClr val="tx1"/>
                </a:solidFill>
              </a:rPr>
              <a:t>Implementation</a:t>
            </a:r>
            <a:r>
              <a:rPr lang="fi-FI" sz="1600" b="1" dirty="0" smtClean="0">
                <a:solidFill>
                  <a:schemeClr val="tx1"/>
                </a:solidFill>
              </a:rPr>
              <a:t> and </a:t>
            </a:r>
            <a:r>
              <a:rPr lang="fi-FI" sz="1600" b="1" dirty="0" err="1" smtClean="0">
                <a:solidFill>
                  <a:schemeClr val="tx1"/>
                </a:solidFill>
              </a:rPr>
              <a:t>monitoring</a:t>
            </a:r>
            <a:endParaRPr lang="fi-FI" sz="1600" b="1" dirty="0">
              <a:solidFill>
                <a:schemeClr val="tx1"/>
              </a:solidFill>
            </a:endParaRPr>
          </a:p>
        </p:txBody>
      </p:sp>
      <p:sp>
        <p:nvSpPr>
          <p:cNvPr id="8" name="Pyöristetty suorakulmio 7"/>
          <p:cNvSpPr/>
          <p:nvPr/>
        </p:nvSpPr>
        <p:spPr>
          <a:xfrm>
            <a:off x="5719328" y="2725947"/>
            <a:ext cx="1613140" cy="1854675"/>
          </a:xfrm>
          <a:prstGeom prst="roundRect">
            <a:avLst/>
          </a:prstGeom>
          <a:solidFill>
            <a:srgbClr val="62BB46"/>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dirty="0" err="1" smtClean="0"/>
              <a:t>Sustainable</a:t>
            </a:r>
            <a:r>
              <a:rPr lang="fi-FI" sz="1400" dirty="0" smtClean="0"/>
              <a:t> </a:t>
            </a:r>
            <a:r>
              <a:rPr lang="fi-FI" sz="1400" dirty="0" err="1" smtClean="0"/>
              <a:t>bioeconomy</a:t>
            </a:r>
            <a:r>
              <a:rPr lang="fi-FI" sz="1400" dirty="0" smtClean="0"/>
              <a:t> </a:t>
            </a:r>
            <a:r>
              <a:rPr lang="fi-FI" sz="1400" dirty="0" err="1" smtClean="0"/>
              <a:t>solutions</a:t>
            </a:r>
            <a:r>
              <a:rPr lang="fi-FI" sz="1400" dirty="0" smtClean="0"/>
              <a:t> </a:t>
            </a:r>
            <a:r>
              <a:rPr lang="fi-FI" sz="1400" dirty="0" err="1" smtClean="0"/>
              <a:t>are</a:t>
            </a:r>
            <a:r>
              <a:rPr lang="fi-FI" sz="1400" dirty="0" smtClean="0"/>
              <a:t> the </a:t>
            </a:r>
            <a:r>
              <a:rPr lang="fi-FI" sz="1400" dirty="0" err="1" smtClean="0"/>
              <a:t>basis</a:t>
            </a:r>
            <a:r>
              <a:rPr lang="fi-FI" sz="1400" dirty="0" smtClean="0"/>
              <a:t> of </a:t>
            </a:r>
            <a:r>
              <a:rPr lang="fi-FI" sz="1400" dirty="0" err="1" smtClean="0"/>
              <a:t>Finland’s</a:t>
            </a:r>
            <a:r>
              <a:rPr lang="fi-FI" sz="1400" dirty="0" smtClean="0"/>
              <a:t> </a:t>
            </a:r>
            <a:r>
              <a:rPr lang="fi-FI" sz="1400" dirty="0" err="1" smtClean="0"/>
              <a:t>welfare</a:t>
            </a:r>
            <a:r>
              <a:rPr lang="fi-FI" sz="1400" dirty="0" smtClean="0"/>
              <a:t> and </a:t>
            </a:r>
            <a:r>
              <a:rPr lang="fi-FI" sz="1400" dirty="0" err="1" smtClean="0"/>
              <a:t>competitiveness</a:t>
            </a:r>
            <a:r>
              <a:rPr lang="fi-FI" sz="1400" dirty="0" smtClean="0"/>
              <a:t>. </a:t>
            </a:r>
            <a:endParaRPr lang="fi-FI" sz="1400" dirty="0"/>
          </a:p>
        </p:txBody>
      </p:sp>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
          <p:cNvSpPr>
            <a:spLocks noGrp="1"/>
          </p:cNvSpPr>
          <p:nvPr>
            <p:ph type="title"/>
          </p:nvPr>
        </p:nvSpPr>
        <p:spPr>
          <a:xfrm>
            <a:off x="121155" y="274638"/>
            <a:ext cx="8990058" cy="1143000"/>
          </a:xfrm>
        </p:spPr>
        <p:txBody>
          <a:bodyPr>
            <a:normAutofit/>
          </a:bodyPr>
          <a:lstStyle/>
          <a:p>
            <a:r>
              <a:rPr lang="en-GB" dirty="0" err="1" smtClean="0"/>
              <a:t>Bioeconomy</a:t>
            </a:r>
            <a:r>
              <a:rPr lang="en-GB" dirty="0" smtClean="0"/>
              <a:t> value chains </a:t>
            </a:r>
            <a:endParaRPr lang="fi-FI" dirty="0"/>
          </a:p>
        </p:txBody>
      </p:sp>
      <p:graphicFrame>
        <p:nvGraphicFramePr>
          <p:cNvPr id="8" name="Kaaviokuva 7"/>
          <p:cNvGraphicFramePr/>
          <p:nvPr>
            <p:extLst>
              <p:ext uri="{D42A27DB-BD31-4B8C-83A1-F6EECF244321}">
                <p14:modId xmlns="" xmlns:p14="http://schemas.microsoft.com/office/powerpoint/2010/main" xmlns:mv="urn:schemas-microsoft-com:mac:vml" xmlns:mc="http://schemas.openxmlformats.org/markup-compatibility/2006" val="1245188479"/>
              </p:ext>
            </p:extLst>
          </p:nvPr>
        </p:nvGraphicFramePr>
        <p:xfrm>
          <a:off x="1699879" y="1762585"/>
          <a:ext cx="5487166" cy="277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ruutu 4"/>
          <p:cNvSpPr txBox="1"/>
          <p:nvPr/>
        </p:nvSpPr>
        <p:spPr>
          <a:xfrm>
            <a:off x="1662306" y="2858378"/>
            <a:ext cx="1503711" cy="523220"/>
          </a:xfrm>
          <a:prstGeom prst="rect">
            <a:avLst/>
          </a:prstGeom>
          <a:noFill/>
        </p:spPr>
        <p:txBody>
          <a:bodyPr wrap="square" rtlCol="0">
            <a:spAutoFit/>
          </a:bodyPr>
          <a:lstStyle/>
          <a:p>
            <a:r>
              <a:rPr lang="fi-FI" sz="2800" dirty="0" err="1" smtClean="0"/>
              <a:t>Biomass</a:t>
            </a:r>
            <a:endParaRPr lang="fi-FI" sz="2800" dirty="0"/>
          </a:p>
        </p:txBody>
      </p:sp>
      <p:sp>
        <p:nvSpPr>
          <p:cNvPr id="12" name="Tekstiruutu 11"/>
          <p:cNvSpPr txBox="1"/>
          <p:nvPr/>
        </p:nvSpPr>
        <p:spPr>
          <a:xfrm>
            <a:off x="6042247" y="2864548"/>
            <a:ext cx="1503711" cy="830997"/>
          </a:xfrm>
          <a:prstGeom prst="rect">
            <a:avLst/>
          </a:prstGeom>
          <a:noFill/>
        </p:spPr>
        <p:txBody>
          <a:bodyPr wrap="square" rtlCol="0">
            <a:spAutoFit/>
          </a:bodyPr>
          <a:lstStyle/>
          <a:p>
            <a:r>
              <a:rPr lang="fi-FI" sz="2400" dirty="0" err="1" smtClean="0"/>
              <a:t>Products</a:t>
            </a:r>
            <a:endParaRPr lang="fi-FI" sz="2400" dirty="0" smtClean="0"/>
          </a:p>
          <a:p>
            <a:r>
              <a:rPr lang="fi-FI" sz="2400" dirty="0" err="1" smtClean="0"/>
              <a:t>Expertise</a:t>
            </a:r>
            <a:endParaRPr lang="fi-FI" sz="2400" dirty="0"/>
          </a:p>
        </p:txBody>
      </p:sp>
      <p:sp>
        <p:nvSpPr>
          <p:cNvPr id="7" name="Tekstiruutu 6"/>
          <p:cNvSpPr txBox="1"/>
          <p:nvPr/>
        </p:nvSpPr>
        <p:spPr>
          <a:xfrm>
            <a:off x="1699880" y="5273996"/>
            <a:ext cx="5487166" cy="923330"/>
          </a:xfrm>
          <a:prstGeom prst="rect">
            <a:avLst/>
          </a:prstGeom>
          <a:noFill/>
        </p:spPr>
        <p:txBody>
          <a:bodyPr wrap="square" rtlCol="0">
            <a:spAutoFit/>
          </a:bodyPr>
          <a:lstStyle/>
          <a:p>
            <a:pPr algn="ctr"/>
            <a:r>
              <a:rPr lang="en-GB" dirty="0" err="1" smtClean="0"/>
              <a:t>Bioeconomy</a:t>
            </a:r>
            <a:r>
              <a:rPr lang="en-GB" dirty="0" smtClean="0"/>
              <a:t> value chains produce goods, services and solutions sustainably </a:t>
            </a:r>
            <a:br>
              <a:rPr lang="en-GB" dirty="0" smtClean="0"/>
            </a:br>
            <a:r>
              <a:rPr lang="en-GB" dirty="0" smtClean="0"/>
              <a:t>and through </a:t>
            </a:r>
            <a:r>
              <a:rPr lang="en-GB" smtClean="0"/>
              <a:t>clean technologies </a:t>
            </a:r>
            <a:r>
              <a:rPr lang="en-GB" dirty="0" smtClean="0"/>
              <a:t>e.g. </a:t>
            </a:r>
            <a:r>
              <a:rPr lang="en-GB" dirty="0" err="1" smtClean="0"/>
              <a:t>cleantech</a:t>
            </a:r>
            <a:endParaRPr lang="fi-FI" dirty="0">
              <a:solidFill>
                <a:schemeClr val="tx1">
                  <a:lumMod val="65000"/>
                  <a:lumOff val="35000"/>
                </a:schemeClr>
              </a:solidFill>
            </a:endParaRPr>
          </a:p>
        </p:txBody>
      </p:sp>
      <p:sp>
        <p:nvSpPr>
          <p:cNvPr id="9" name="Kehänuoli 8"/>
          <p:cNvSpPr/>
          <p:nvPr/>
        </p:nvSpPr>
        <p:spPr>
          <a:xfrm rot="16200000">
            <a:off x="860211" y="1420060"/>
            <a:ext cx="3588233" cy="3707123"/>
          </a:xfrm>
          <a:prstGeom prst="circularArrow">
            <a:avLst>
              <a:gd name="adj1" fmla="val 12500"/>
              <a:gd name="adj2" fmla="val 922439"/>
              <a:gd name="adj3" fmla="val 20457681"/>
              <a:gd name="adj4" fmla="val 10800000"/>
              <a:gd name="adj5" fmla="val 10433"/>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i-FI">
              <a:solidFill>
                <a:schemeClr val="tx1"/>
              </a:solidFill>
            </a:endParaRPr>
          </a:p>
        </p:txBody>
      </p:sp>
      <p:sp>
        <p:nvSpPr>
          <p:cNvPr id="11" name="Kehänuoli 10"/>
          <p:cNvSpPr/>
          <p:nvPr/>
        </p:nvSpPr>
        <p:spPr>
          <a:xfrm rot="5400000">
            <a:off x="4567334" y="1358193"/>
            <a:ext cx="3588233" cy="3707123"/>
          </a:xfrm>
          <a:prstGeom prst="circularArrow">
            <a:avLst>
              <a:gd name="adj1" fmla="val 12500"/>
              <a:gd name="adj2" fmla="val 922439"/>
              <a:gd name="adj3" fmla="val 20457681"/>
              <a:gd name="adj4" fmla="val 10800000"/>
              <a:gd name="adj5" fmla="val 10433"/>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i-FI">
              <a:solidFill>
                <a:schemeClr val="tx1"/>
              </a:solidFill>
            </a:endParaRPr>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normAutofit/>
          </a:bodyPr>
          <a:lstStyle/>
          <a:p>
            <a:r>
              <a:rPr lang="fi-FI" b="1" dirty="0" err="1" smtClean="0">
                <a:solidFill>
                  <a:srgbClr val="62BB46"/>
                </a:solidFill>
              </a:rPr>
              <a:t>Ask</a:t>
            </a:r>
            <a:r>
              <a:rPr lang="fi-FI" b="1" dirty="0" smtClean="0">
                <a:solidFill>
                  <a:srgbClr val="62BB46"/>
                </a:solidFill>
              </a:rPr>
              <a:t> a Finn!</a:t>
            </a:r>
            <a:endParaRPr lang="fi-FI" b="1" dirty="0">
              <a:solidFill>
                <a:srgbClr val="62BB46"/>
              </a:solidFill>
            </a:endParaRPr>
          </a:p>
        </p:txBody>
      </p:sp>
      <p:sp>
        <p:nvSpPr>
          <p:cNvPr id="5" name="Alaotsikko 4"/>
          <p:cNvSpPr>
            <a:spLocks noGrp="1"/>
          </p:cNvSpPr>
          <p:nvPr>
            <p:ph type="subTitle" idx="1"/>
          </p:nvPr>
        </p:nvSpPr>
        <p:spPr>
          <a:xfrm>
            <a:off x="1934574" y="4804396"/>
            <a:ext cx="5279467" cy="747319"/>
          </a:xfrm>
        </p:spPr>
        <p:txBody>
          <a:bodyPr>
            <a:normAutofit fontScale="55000" lnSpcReduction="20000"/>
          </a:bodyPr>
          <a:lstStyle/>
          <a:p>
            <a:r>
              <a:rPr lang="fi-FI" sz="2857" dirty="0" smtClean="0">
                <a:hlinkClick r:id="rId3"/>
              </a:rPr>
              <a:t>www.bioeconomy.fi</a:t>
            </a:r>
            <a:endParaRPr lang="fi-FI" sz="2857" dirty="0" smtClean="0"/>
          </a:p>
          <a:p>
            <a:endParaRPr lang="fi-FI" dirty="0" smtClean="0"/>
          </a:p>
          <a:p>
            <a:r>
              <a:rPr lang="en-GB" sz="2000" dirty="0" smtClean="0"/>
              <a:t>Source of information: TEM</a:t>
            </a:r>
            <a:r>
              <a:rPr lang="fi-FI" sz="2000" dirty="0" smtClean="0"/>
              <a:t> </a:t>
            </a:r>
          </a:p>
          <a:p>
            <a:r>
              <a:rPr lang="fi-FI" sz="1600" dirty="0" err="1" smtClean="0"/>
              <a:t>Ministry</a:t>
            </a:r>
            <a:r>
              <a:rPr lang="fi-FI" sz="1600" dirty="0" smtClean="0"/>
              <a:t> of </a:t>
            </a:r>
            <a:r>
              <a:rPr lang="fi-FI" sz="1600" dirty="0" err="1" smtClean="0"/>
              <a:t>Employment</a:t>
            </a:r>
            <a:r>
              <a:rPr lang="fi-FI" sz="1600" dirty="0" smtClean="0"/>
              <a:t> and the </a:t>
            </a:r>
            <a:r>
              <a:rPr lang="fi-FI" sz="1600" dirty="0" err="1" smtClean="0"/>
              <a:t>Economy</a:t>
            </a:r>
            <a:r>
              <a:rPr lang="fi-FI" sz="1600" dirty="0" smtClean="0"/>
              <a:t>, Finland</a:t>
            </a:r>
            <a:endParaRPr lang="fi-FI" sz="2000" dirty="0" smtClean="0"/>
          </a:p>
          <a:p>
            <a:endParaRPr lang="fi-FI" dirty="0"/>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13" descr="käppyrä.jpg"/>
          <p:cNvPicPr>
            <a:picLocks noChangeAspect="1"/>
          </p:cNvPicPr>
          <p:nvPr/>
        </p:nvPicPr>
        <p:blipFill>
          <a:blip r:embed="rId3">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457200" y="1431784"/>
            <a:ext cx="6223767" cy="3457510"/>
          </a:xfrm>
          <a:prstGeom prst="rect">
            <a:avLst/>
          </a:prstGeom>
        </p:spPr>
      </p:pic>
      <p:sp>
        <p:nvSpPr>
          <p:cNvPr id="15" name="Otsikko 1"/>
          <p:cNvSpPr>
            <a:spLocks noGrp="1"/>
          </p:cNvSpPr>
          <p:nvPr>
            <p:ph type="title"/>
          </p:nvPr>
        </p:nvSpPr>
        <p:spPr/>
        <p:txBody>
          <a:bodyPr>
            <a:normAutofit/>
          </a:bodyPr>
          <a:lstStyle/>
          <a:p>
            <a:r>
              <a:rPr lang="fi-FI" dirty="0" err="1" smtClean="0"/>
              <a:t>Bioeconomy</a:t>
            </a:r>
            <a:r>
              <a:rPr lang="fi-FI" dirty="0" smtClean="0"/>
              <a:t>: The </a:t>
            </a:r>
            <a:r>
              <a:rPr lang="fi-FI" dirty="0" err="1" smtClean="0"/>
              <a:t>next</a:t>
            </a:r>
            <a:r>
              <a:rPr lang="fi-FI" dirty="0" smtClean="0"/>
              <a:t> </a:t>
            </a:r>
            <a:r>
              <a:rPr lang="fi-FI" dirty="0" err="1" smtClean="0"/>
              <a:t>economic</a:t>
            </a:r>
            <a:r>
              <a:rPr lang="fi-FI" dirty="0" smtClean="0"/>
              <a:t> </a:t>
            </a:r>
            <a:r>
              <a:rPr lang="fi-FI" dirty="0" err="1" smtClean="0"/>
              <a:t>wave</a:t>
            </a:r>
            <a:endParaRPr lang="fi-FI" dirty="0"/>
          </a:p>
        </p:txBody>
      </p:sp>
      <p:sp>
        <p:nvSpPr>
          <p:cNvPr id="16" name="Sisällön paikkamerkki 2"/>
          <p:cNvSpPr>
            <a:spLocks noGrp="1"/>
          </p:cNvSpPr>
          <p:nvPr>
            <p:ph idx="1"/>
          </p:nvPr>
        </p:nvSpPr>
        <p:spPr>
          <a:xfrm>
            <a:off x="893676" y="4889294"/>
            <a:ext cx="6393638" cy="1236869"/>
          </a:xfrm>
        </p:spPr>
        <p:txBody>
          <a:bodyPr>
            <a:normAutofit/>
          </a:bodyPr>
          <a:lstStyle/>
          <a:p>
            <a:pPr marL="0" indent="0">
              <a:buNone/>
            </a:pPr>
            <a:r>
              <a:rPr lang="en-GB" sz="1800" b="1" dirty="0" smtClean="0"/>
              <a:t>The next wave of economy is </a:t>
            </a:r>
            <a:r>
              <a:rPr lang="en-GB" sz="1800" b="1" dirty="0" err="1" smtClean="0"/>
              <a:t>bioeconomy</a:t>
            </a:r>
            <a:r>
              <a:rPr lang="en-GB" sz="1800" b="1" dirty="0" smtClean="0"/>
              <a:t>, which produces economic growth and wellbeing</a:t>
            </a:r>
            <a:r>
              <a:rPr lang="fi-FI" sz="1800" b="1" dirty="0" smtClean="0"/>
              <a:t>.</a:t>
            </a:r>
          </a:p>
          <a:p>
            <a:pPr marL="0" indent="0">
              <a:buNone/>
            </a:pPr>
            <a:r>
              <a:rPr lang="en-GB" sz="1800" dirty="0" smtClean="0"/>
              <a:t>Finland is a </a:t>
            </a:r>
            <a:r>
              <a:rPr lang="en-GB" sz="1800" dirty="0" err="1" smtClean="0"/>
              <a:t>bioeconomy</a:t>
            </a:r>
            <a:r>
              <a:rPr lang="en-GB" sz="1800" dirty="0" smtClean="0"/>
              <a:t> superpower. We have plenty of natural resources, expertise and agility</a:t>
            </a:r>
            <a:r>
              <a:rPr lang="fi-FI" sz="1800" dirty="0" smtClean="0"/>
              <a:t>.</a:t>
            </a:r>
          </a:p>
          <a:p>
            <a:pPr marL="0" indent="0">
              <a:buNone/>
            </a:pPr>
            <a:endParaRPr lang="fi-FI" sz="1800" dirty="0"/>
          </a:p>
        </p:txBody>
      </p:sp>
      <p:sp>
        <p:nvSpPr>
          <p:cNvPr id="17" name="Tekstiruutu 16"/>
          <p:cNvSpPr txBox="1"/>
          <p:nvPr/>
        </p:nvSpPr>
        <p:spPr>
          <a:xfrm>
            <a:off x="1351442" y="1670314"/>
            <a:ext cx="954424" cy="430887"/>
          </a:xfrm>
          <a:prstGeom prst="rect">
            <a:avLst/>
          </a:prstGeom>
          <a:noFill/>
        </p:spPr>
        <p:txBody>
          <a:bodyPr wrap="square" rtlCol="0">
            <a:spAutoFit/>
          </a:bodyPr>
          <a:lstStyle/>
          <a:p>
            <a:r>
              <a:rPr lang="fi-FI" sz="1100" dirty="0" smtClean="0">
                <a:solidFill>
                  <a:schemeClr val="tx1">
                    <a:lumMod val="65000"/>
                    <a:lumOff val="35000"/>
                  </a:schemeClr>
                </a:solidFill>
              </a:rPr>
              <a:t>GDP and</a:t>
            </a:r>
          </a:p>
          <a:p>
            <a:r>
              <a:rPr lang="fi-FI" sz="1100" dirty="0" err="1" smtClean="0">
                <a:solidFill>
                  <a:schemeClr val="tx1">
                    <a:lumMod val="65000"/>
                    <a:lumOff val="35000"/>
                  </a:schemeClr>
                </a:solidFill>
              </a:rPr>
              <a:t>wellbeing</a:t>
            </a:r>
            <a:endParaRPr lang="fi-FI" sz="1100" dirty="0">
              <a:solidFill>
                <a:schemeClr val="tx1">
                  <a:lumMod val="65000"/>
                  <a:lumOff val="35000"/>
                </a:schemeClr>
              </a:solidFill>
            </a:endParaRPr>
          </a:p>
        </p:txBody>
      </p:sp>
      <p:sp>
        <p:nvSpPr>
          <p:cNvPr id="18" name="Tekstiruutu 17"/>
          <p:cNvSpPr txBox="1"/>
          <p:nvPr/>
        </p:nvSpPr>
        <p:spPr>
          <a:xfrm>
            <a:off x="2578483" y="4148011"/>
            <a:ext cx="1447031" cy="430887"/>
          </a:xfrm>
          <a:prstGeom prst="rect">
            <a:avLst/>
          </a:prstGeom>
          <a:noFill/>
        </p:spPr>
        <p:txBody>
          <a:bodyPr wrap="square" rtlCol="0">
            <a:spAutoFit/>
          </a:bodyPr>
          <a:lstStyle/>
          <a:p>
            <a:r>
              <a:rPr lang="fi-FI" sz="1100" dirty="0" err="1" smtClean="0">
                <a:solidFill>
                  <a:schemeClr val="tx1">
                    <a:lumMod val="65000"/>
                    <a:lumOff val="35000"/>
                  </a:schemeClr>
                </a:solidFill>
              </a:rPr>
              <a:t>Natural</a:t>
            </a:r>
            <a:r>
              <a:rPr lang="fi-FI" sz="1100" dirty="0" smtClean="0">
                <a:solidFill>
                  <a:schemeClr val="tx1">
                    <a:lumMod val="65000"/>
                    <a:lumOff val="35000"/>
                  </a:schemeClr>
                </a:solidFill>
              </a:rPr>
              <a:t> </a:t>
            </a:r>
            <a:r>
              <a:rPr lang="fi-FI" sz="1100" dirty="0" err="1" smtClean="0">
                <a:solidFill>
                  <a:schemeClr val="tx1">
                    <a:lumMod val="65000"/>
                    <a:lumOff val="35000"/>
                  </a:schemeClr>
                </a:solidFill>
              </a:rPr>
              <a:t>resource</a:t>
            </a:r>
            <a:r>
              <a:rPr lang="fi-FI" sz="1100" dirty="0" smtClean="0">
                <a:solidFill>
                  <a:schemeClr val="tx1">
                    <a:lumMod val="65000"/>
                    <a:lumOff val="35000"/>
                  </a:schemeClr>
                </a:solidFill>
              </a:rPr>
              <a:t> </a:t>
            </a:r>
            <a:r>
              <a:rPr lang="fi-FI" sz="1100" dirty="0" err="1" smtClean="0">
                <a:solidFill>
                  <a:schemeClr val="tx1">
                    <a:lumMod val="65000"/>
                    <a:lumOff val="35000"/>
                  </a:schemeClr>
                </a:solidFill>
              </a:rPr>
              <a:t>economy</a:t>
            </a:r>
            <a:endParaRPr lang="fi-FI" sz="1100" dirty="0">
              <a:solidFill>
                <a:schemeClr val="tx1">
                  <a:lumMod val="65000"/>
                  <a:lumOff val="35000"/>
                </a:schemeClr>
              </a:solidFill>
            </a:endParaRPr>
          </a:p>
        </p:txBody>
      </p:sp>
      <p:sp>
        <p:nvSpPr>
          <p:cNvPr id="19" name="Tekstiruutu 18"/>
          <p:cNvSpPr txBox="1"/>
          <p:nvPr/>
        </p:nvSpPr>
        <p:spPr>
          <a:xfrm>
            <a:off x="4025514" y="3731631"/>
            <a:ext cx="1447031" cy="261610"/>
          </a:xfrm>
          <a:prstGeom prst="rect">
            <a:avLst/>
          </a:prstGeom>
          <a:noFill/>
        </p:spPr>
        <p:txBody>
          <a:bodyPr wrap="square" rtlCol="0">
            <a:spAutoFit/>
          </a:bodyPr>
          <a:lstStyle/>
          <a:p>
            <a:r>
              <a:rPr lang="fi-FI" sz="1100" dirty="0" err="1" smtClean="0">
                <a:solidFill>
                  <a:schemeClr val="tx1">
                    <a:lumMod val="65000"/>
                    <a:lumOff val="35000"/>
                  </a:schemeClr>
                </a:solidFill>
              </a:rPr>
              <a:t>Fossil</a:t>
            </a:r>
            <a:r>
              <a:rPr lang="fi-FI" sz="1100" dirty="0" smtClean="0">
                <a:solidFill>
                  <a:schemeClr val="tx1">
                    <a:lumMod val="65000"/>
                    <a:lumOff val="35000"/>
                  </a:schemeClr>
                </a:solidFill>
              </a:rPr>
              <a:t> </a:t>
            </a:r>
            <a:r>
              <a:rPr lang="fi-FI" sz="1100" dirty="0" err="1" smtClean="0">
                <a:solidFill>
                  <a:schemeClr val="tx1">
                    <a:lumMod val="65000"/>
                    <a:lumOff val="35000"/>
                  </a:schemeClr>
                </a:solidFill>
              </a:rPr>
              <a:t>economy</a:t>
            </a:r>
            <a:endParaRPr lang="fi-FI" sz="1100" dirty="0">
              <a:solidFill>
                <a:schemeClr val="tx1">
                  <a:lumMod val="65000"/>
                  <a:lumOff val="35000"/>
                </a:schemeClr>
              </a:solidFill>
            </a:endParaRPr>
          </a:p>
        </p:txBody>
      </p:sp>
      <p:sp>
        <p:nvSpPr>
          <p:cNvPr id="21" name="Tekstiruutu 20"/>
          <p:cNvSpPr txBox="1"/>
          <p:nvPr/>
        </p:nvSpPr>
        <p:spPr>
          <a:xfrm>
            <a:off x="2578483" y="4627684"/>
            <a:ext cx="484907" cy="261610"/>
          </a:xfrm>
          <a:prstGeom prst="rect">
            <a:avLst/>
          </a:prstGeom>
          <a:noFill/>
        </p:spPr>
        <p:txBody>
          <a:bodyPr wrap="square" rtlCol="0">
            <a:spAutoFit/>
          </a:bodyPr>
          <a:lstStyle/>
          <a:p>
            <a:r>
              <a:rPr lang="fi-FI" sz="1100" dirty="0">
                <a:solidFill>
                  <a:schemeClr val="tx1">
                    <a:lumMod val="65000"/>
                    <a:lumOff val="35000"/>
                  </a:schemeClr>
                </a:solidFill>
              </a:rPr>
              <a:t>1900</a:t>
            </a:r>
          </a:p>
        </p:txBody>
      </p:sp>
      <p:sp>
        <p:nvSpPr>
          <p:cNvPr id="22" name="Tekstiruutu 21"/>
          <p:cNvSpPr txBox="1"/>
          <p:nvPr/>
        </p:nvSpPr>
        <p:spPr>
          <a:xfrm>
            <a:off x="3783060" y="4617741"/>
            <a:ext cx="484907" cy="261610"/>
          </a:xfrm>
          <a:prstGeom prst="rect">
            <a:avLst/>
          </a:prstGeom>
          <a:noFill/>
        </p:spPr>
        <p:txBody>
          <a:bodyPr wrap="square" rtlCol="0">
            <a:spAutoFit/>
          </a:bodyPr>
          <a:lstStyle/>
          <a:p>
            <a:r>
              <a:rPr lang="fi-FI" sz="1100" dirty="0">
                <a:solidFill>
                  <a:schemeClr val="tx1">
                    <a:lumMod val="65000"/>
                    <a:lumOff val="35000"/>
                  </a:schemeClr>
                </a:solidFill>
              </a:rPr>
              <a:t>2014</a:t>
            </a:r>
          </a:p>
        </p:txBody>
      </p:sp>
      <p:sp>
        <p:nvSpPr>
          <p:cNvPr id="23" name="Tekstiruutu 22"/>
          <p:cNvSpPr txBox="1"/>
          <p:nvPr/>
        </p:nvSpPr>
        <p:spPr>
          <a:xfrm>
            <a:off x="4993734" y="4578898"/>
            <a:ext cx="484907" cy="261610"/>
          </a:xfrm>
          <a:prstGeom prst="rect">
            <a:avLst/>
          </a:prstGeom>
          <a:noFill/>
        </p:spPr>
        <p:txBody>
          <a:bodyPr wrap="square" rtlCol="0">
            <a:spAutoFit/>
          </a:bodyPr>
          <a:lstStyle/>
          <a:p>
            <a:r>
              <a:rPr lang="fi-FI" sz="1100" dirty="0">
                <a:solidFill>
                  <a:schemeClr val="tx1">
                    <a:lumMod val="65000"/>
                    <a:lumOff val="35000"/>
                  </a:schemeClr>
                </a:solidFill>
              </a:rPr>
              <a:t>2030</a:t>
            </a:r>
          </a:p>
        </p:txBody>
      </p:sp>
      <p:pic>
        <p:nvPicPr>
          <p:cNvPr id="12" name="Kuva 11" descr="Bioeconomy_orig.jpg"/>
          <p:cNvPicPr>
            <a:picLocks noChangeAspect="1"/>
          </p:cNvPicPr>
          <p:nvPr/>
        </p:nvPicPr>
        <p:blipFill>
          <a:blip r:embed="rId4"/>
          <a:stretch>
            <a:fillRect/>
          </a:stretch>
        </p:blipFill>
        <p:spPr>
          <a:xfrm>
            <a:off x="5236188" y="2533979"/>
            <a:ext cx="3325911" cy="658722"/>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1354146905"/>
      </p:ext>
    </p:extLst>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temryyttki1\AppData\Local\Microsoft\Windows\Temporary Internet Files\Content.IE5\ETRJKYE3\MC900438065[1].png"/>
          <p:cNvPicPr>
            <a:picLocks noChangeAspect="1" noChangeArrowheads="1"/>
          </p:cNvPicPr>
          <p:nvPr/>
        </p:nvPicPr>
        <p:blipFill>
          <a:blip r:embed="rId3"/>
          <a:srcRect/>
          <a:stretch>
            <a:fillRect/>
          </a:stretch>
        </p:blipFill>
        <p:spPr bwMode="auto">
          <a:xfrm>
            <a:off x="1984076" y="3118461"/>
            <a:ext cx="2743200" cy="2743200"/>
          </a:xfrm>
          <a:prstGeom prst="rect">
            <a:avLst/>
          </a:prstGeom>
          <a:noFill/>
        </p:spPr>
      </p:pic>
      <p:sp>
        <p:nvSpPr>
          <p:cNvPr id="2" name="Otsikko 1"/>
          <p:cNvSpPr>
            <a:spLocks noGrp="1"/>
          </p:cNvSpPr>
          <p:nvPr>
            <p:ph type="title"/>
          </p:nvPr>
        </p:nvSpPr>
        <p:spPr/>
        <p:txBody>
          <a:bodyPr/>
          <a:lstStyle/>
          <a:p>
            <a:r>
              <a:rPr lang="fi-FI" dirty="0" err="1" smtClean="0"/>
              <a:t>Bioeconomy</a:t>
            </a:r>
            <a:r>
              <a:rPr lang="fi-FI" dirty="0" smtClean="0"/>
              <a:t>: </a:t>
            </a:r>
            <a:r>
              <a:rPr lang="fi-FI" dirty="0" err="1" smtClean="0"/>
              <a:t>Born</a:t>
            </a:r>
            <a:r>
              <a:rPr lang="fi-FI" dirty="0" smtClean="0"/>
              <a:t> </a:t>
            </a:r>
            <a:r>
              <a:rPr lang="fi-FI" dirty="0" err="1" smtClean="0"/>
              <a:t>from</a:t>
            </a:r>
            <a:r>
              <a:rPr lang="fi-FI" dirty="0" smtClean="0"/>
              <a:t> </a:t>
            </a:r>
            <a:r>
              <a:rPr lang="fi-FI" dirty="0" err="1" smtClean="0"/>
              <a:t>necessity</a:t>
            </a:r>
            <a:endParaRPr lang="fi-FI" dirty="0"/>
          </a:p>
        </p:txBody>
      </p:sp>
      <p:sp>
        <p:nvSpPr>
          <p:cNvPr id="4" name="Sisällön paikkamerkki 2"/>
          <p:cNvSpPr>
            <a:spLocks noGrp="1"/>
          </p:cNvSpPr>
          <p:nvPr>
            <p:ph idx="1"/>
          </p:nvPr>
        </p:nvSpPr>
        <p:spPr>
          <a:xfrm>
            <a:off x="5072327" y="1699349"/>
            <a:ext cx="3614473" cy="1992744"/>
          </a:xfrm>
        </p:spPr>
        <p:txBody>
          <a:bodyPr>
            <a:normAutofit fontScale="85000" lnSpcReduction="20000"/>
          </a:bodyPr>
          <a:lstStyle/>
          <a:p>
            <a:pPr marL="0" indent="0">
              <a:buNone/>
            </a:pPr>
            <a:r>
              <a:rPr lang="en-GB" dirty="0" smtClean="0"/>
              <a:t>People are forced to find alternatives to non-renewable raw materials</a:t>
            </a:r>
            <a:r>
              <a:rPr lang="fi-FI" dirty="0" smtClean="0"/>
              <a:t>.</a:t>
            </a:r>
          </a:p>
          <a:p>
            <a:pPr marL="0" indent="0">
              <a:buNone/>
            </a:pPr>
            <a:endParaRPr lang="fi-FI" dirty="0" smtClean="0"/>
          </a:p>
          <a:p>
            <a:pPr lvl="0"/>
            <a:r>
              <a:rPr lang="en-GB" dirty="0" smtClean="0"/>
              <a:t>Climate change</a:t>
            </a:r>
            <a:endParaRPr lang="fi-FI" dirty="0" smtClean="0"/>
          </a:p>
          <a:p>
            <a:pPr lvl="0"/>
            <a:r>
              <a:rPr lang="en-GB" dirty="0" smtClean="0"/>
              <a:t>Scarcity of non-renewable raw materials etc…</a:t>
            </a:r>
            <a:endParaRPr lang="fi-FI" dirty="0" smtClean="0"/>
          </a:p>
          <a:p>
            <a:pPr marL="0" indent="0">
              <a:buNone/>
            </a:pPr>
            <a:endParaRPr lang="fi-FI" dirty="0" smtClean="0"/>
          </a:p>
          <a:p>
            <a:endParaRPr lang="fi-FI" dirty="0"/>
          </a:p>
        </p:txBody>
      </p:sp>
      <p:graphicFrame>
        <p:nvGraphicFramePr>
          <p:cNvPr id="5" name="Sisällön paikkamerkki 3"/>
          <p:cNvGraphicFramePr>
            <a:graphicFrameLocks/>
          </p:cNvGraphicFramePr>
          <p:nvPr/>
        </p:nvGraphicFramePr>
        <p:xfrm>
          <a:off x="-711592" y="163896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424" y="228805"/>
            <a:ext cx="8047152" cy="1143000"/>
          </a:xfrm>
          <a:prstGeom prst="rect">
            <a:avLst/>
          </a:prstGeom>
        </p:spPr>
        <p:txBody>
          <a:bodyPr vert="horz" lIns="0" tIns="0" rIns="0" bIns="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sz="4000" b="0" i="0" u="none" strike="noStrike" kern="1200" cap="none" spc="0" normalizeH="0" baseline="0" noProof="0" dirty="0" err="1" smtClean="0">
                <a:ln>
                  <a:noFill/>
                </a:ln>
                <a:solidFill>
                  <a:schemeClr val="tx1">
                    <a:lumMod val="65000"/>
                    <a:lumOff val="35000"/>
                  </a:schemeClr>
                </a:solidFill>
                <a:effectLst/>
                <a:uLnTx/>
                <a:uFillTx/>
                <a:latin typeface="+mj-lt"/>
                <a:ea typeface="+mj-ea"/>
                <a:cs typeface="+mj-cs"/>
              </a:rPr>
              <a:t>Bioeconomy</a:t>
            </a:r>
            <a:r>
              <a:rPr kumimoji="0" lang="fi-FI" sz="4000" b="0" i="0" u="none" strike="noStrike" kern="1200" cap="none" spc="0" normalizeH="0" noProof="0" dirty="0" smtClean="0">
                <a:ln>
                  <a:noFill/>
                </a:ln>
                <a:solidFill>
                  <a:schemeClr val="tx1">
                    <a:lumMod val="65000"/>
                    <a:lumOff val="35000"/>
                  </a:schemeClr>
                </a:solidFill>
                <a:effectLst/>
                <a:uLnTx/>
                <a:uFillTx/>
                <a:latin typeface="+mj-lt"/>
                <a:ea typeface="+mj-ea"/>
                <a:cs typeface="+mj-cs"/>
              </a:rPr>
              <a:t> is the </a:t>
            </a:r>
            <a:r>
              <a:rPr kumimoji="0" lang="fi-FI" sz="4000" b="0" i="0" u="none" strike="noStrike" kern="1200" cap="none" spc="0" normalizeH="0" noProof="0" dirty="0" err="1" smtClean="0">
                <a:ln>
                  <a:noFill/>
                </a:ln>
                <a:solidFill>
                  <a:schemeClr val="tx1">
                    <a:lumMod val="65000"/>
                    <a:lumOff val="35000"/>
                  </a:schemeClr>
                </a:solidFill>
                <a:effectLst/>
                <a:uLnTx/>
                <a:uFillTx/>
                <a:latin typeface="+mj-lt"/>
                <a:ea typeface="+mj-ea"/>
                <a:cs typeface="+mj-cs"/>
              </a:rPr>
              <a:t>solution</a:t>
            </a:r>
            <a:endParaRPr kumimoji="0" lang="fi-FI" sz="4000" b="0"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pic>
        <p:nvPicPr>
          <p:cNvPr id="6" name="Kuva 5"/>
          <p:cNvPicPr>
            <a:picLocks noChangeAspect="1"/>
          </p:cNvPicPr>
          <p:nvPr/>
        </p:nvPicPr>
        <p:blipFill>
          <a:blip r:embed="rId3"/>
          <a:stretch>
            <a:fillRect/>
          </a:stretch>
        </p:blipFill>
        <p:spPr>
          <a:xfrm>
            <a:off x="5152860" y="4750333"/>
            <a:ext cx="1778000" cy="1892300"/>
          </a:xfrm>
          <a:prstGeom prst="rect">
            <a:avLst/>
          </a:prstGeom>
        </p:spPr>
      </p:pic>
      <p:pic>
        <p:nvPicPr>
          <p:cNvPr id="7" name="Kuva 6"/>
          <p:cNvPicPr>
            <a:picLocks noChangeAspect="1"/>
          </p:cNvPicPr>
          <p:nvPr/>
        </p:nvPicPr>
        <p:blipFill>
          <a:blip r:embed="rId4"/>
          <a:stretch>
            <a:fillRect/>
          </a:stretch>
        </p:blipFill>
        <p:spPr>
          <a:xfrm>
            <a:off x="3342853" y="5134294"/>
            <a:ext cx="1810007" cy="1508339"/>
          </a:xfrm>
          <a:prstGeom prst="rect">
            <a:avLst/>
          </a:prstGeom>
        </p:spPr>
      </p:pic>
      <p:pic>
        <p:nvPicPr>
          <p:cNvPr id="8" name="Kuva 7"/>
          <p:cNvPicPr>
            <a:picLocks noChangeAspect="1"/>
          </p:cNvPicPr>
          <p:nvPr/>
        </p:nvPicPr>
        <p:blipFill>
          <a:blip r:embed="rId5"/>
          <a:stretch>
            <a:fillRect/>
          </a:stretch>
        </p:blipFill>
        <p:spPr>
          <a:xfrm>
            <a:off x="2542753" y="5751513"/>
            <a:ext cx="800100" cy="749300"/>
          </a:xfrm>
          <a:prstGeom prst="rect">
            <a:avLst/>
          </a:prstGeom>
        </p:spPr>
      </p:pic>
      <p:graphicFrame>
        <p:nvGraphicFramePr>
          <p:cNvPr id="9" name="Kaaviokuva 8"/>
          <p:cNvGraphicFramePr/>
          <p:nvPr/>
        </p:nvGraphicFramePr>
        <p:xfrm>
          <a:off x="457200" y="1301120"/>
          <a:ext cx="7571184" cy="35600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3"/>
          <p:cNvGraphicFramePr>
            <a:graphicFrameLocks noGrp="1"/>
          </p:cNvGraphicFramePr>
          <p:nvPr>
            <p:ph idx="1"/>
          </p:nvPr>
        </p:nvGraphicFramePr>
        <p:xfrm>
          <a:off x="-632504" y="1062333"/>
          <a:ext cx="82296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tsikko 1"/>
          <p:cNvSpPr>
            <a:spLocks noGrp="1"/>
          </p:cNvSpPr>
          <p:nvPr>
            <p:ph type="title"/>
          </p:nvPr>
        </p:nvSpPr>
        <p:spPr>
          <a:xfrm>
            <a:off x="457200" y="196488"/>
            <a:ext cx="8229600" cy="1143000"/>
          </a:xfrm>
        </p:spPr>
        <p:txBody>
          <a:bodyPr/>
          <a:lstStyle/>
          <a:p>
            <a:r>
              <a:rPr lang="en-GB" dirty="0" err="1" smtClean="0"/>
              <a:t>Bioeconomy’s</a:t>
            </a:r>
            <a:r>
              <a:rPr lang="en-GB" dirty="0" smtClean="0"/>
              <a:t> significance in Finland</a:t>
            </a:r>
            <a:endParaRPr lang="fi-FI" dirty="0"/>
          </a:p>
        </p:txBody>
      </p:sp>
      <p:graphicFrame>
        <p:nvGraphicFramePr>
          <p:cNvPr id="10" name="Kaaviokuva 9"/>
          <p:cNvGraphicFramePr/>
          <p:nvPr/>
        </p:nvGraphicFramePr>
        <p:xfrm>
          <a:off x="4920379" y="1719032"/>
          <a:ext cx="2286513" cy="3735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Forest</a:t>
            </a:r>
            <a:r>
              <a:rPr lang="fi-FI" dirty="0" smtClean="0"/>
              <a:t> </a:t>
            </a:r>
            <a:r>
              <a:rPr lang="fi-FI" dirty="0" err="1" smtClean="0"/>
              <a:t>bioeconomy</a:t>
            </a:r>
            <a:endParaRPr lang="fi-FI" dirty="0"/>
          </a:p>
        </p:txBody>
      </p:sp>
      <p:sp>
        <p:nvSpPr>
          <p:cNvPr id="3" name="Sisällön paikkamerkki 2"/>
          <p:cNvSpPr>
            <a:spLocks noGrp="1"/>
          </p:cNvSpPr>
          <p:nvPr>
            <p:ph idx="1"/>
          </p:nvPr>
        </p:nvSpPr>
        <p:spPr>
          <a:xfrm>
            <a:off x="362314" y="1332901"/>
            <a:ext cx="8229600" cy="2989813"/>
          </a:xfrm>
        </p:spPr>
        <p:txBody>
          <a:bodyPr>
            <a:normAutofit/>
          </a:bodyPr>
          <a:lstStyle/>
          <a:p>
            <a:pPr lvl="0"/>
            <a:r>
              <a:rPr lang="en-GB" dirty="0" smtClean="0">
                <a:solidFill>
                  <a:schemeClr val="tx1"/>
                </a:solidFill>
              </a:rPr>
              <a:t>Of our total land area, 80% is covered by forest, which is managed so that it produces significantly more wood than we currently use</a:t>
            </a:r>
            <a:r>
              <a:rPr lang="fi-FI" dirty="0" smtClean="0">
                <a:solidFill>
                  <a:schemeClr val="tx1"/>
                </a:solidFill>
              </a:rPr>
              <a:t>. </a:t>
            </a:r>
          </a:p>
          <a:p>
            <a:r>
              <a:rPr lang="en-GB" dirty="0" smtClean="0">
                <a:solidFill>
                  <a:schemeClr val="tx1"/>
                </a:solidFill>
              </a:rPr>
              <a:t>The forest-based industry is a Finnish pioneer in </a:t>
            </a:r>
            <a:r>
              <a:rPr lang="en-GB" dirty="0" err="1" smtClean="0">
                <a:solidFill>
                  <a:schemeClr val="tx1"/>
                </a:solidFill>
              </a:rPr>
              <a:t>bioeconomy</a:t>
            </a:r>
            <a:r>
              <a:rPr lang="en-GB" dirty="0" smtClean="0">
                <a:solidFill>
                  <a:schemeClr val="tx1"/>
                </a:solidFill>
              </a:rPr>
              <a:t>. </a:t>
            </a:r>
            <a:br>
              <a:rPr lang="en-GB" dirty="0" smtClean="0">
                <a:solidFill>
                  <a:schemeClr val="tx1"/>
                </a:solidFill>
              </a:rPr>
            </a:br>
            <a:r>
              <a:rPr lang="en-GB" dirty="0" smtClean="0">
                <a:solidFill>
                  <a:schemeClr val="tx1"/>
                </a:solidFill>
              </a:rPr>
              <a:t>It utilizes renewable natural resources while incorporating economic, social and ecological sustainability in its activities.</a:t>
            </a:r>
            <a:r>
              <a:rPr lang="en-US" dirty="0" smtClean="0">
                <a:solidFill>
                  <a:schemeClr val="tx1"/>
                </a:solidFill>
              </a:rPr>
              <a:t> </a:t>
            </a:r>
            <a:endParaRPr lang="fi-FI" dirty="0" smtClean="0">
              <a:solidFill>
                <a:schemeClr val="tx1"/>
              </a:solidFill>
            </a:endParaRPr>
          </a:p>
          <a:p>
            <a:pPr lvl="0"/>
            <a:endParaRPr lang="fi-FI" dirty="0" smtClean="0">
              <a:solidFill>
                <a:schemeClr val="tx1"/>
              </a:solidFill>
            </a:endParaRPr>
          </a:p>
        </p:txBody>
      </p:sp>
      <p:sp>
        <p:nvSpPr>
          <p:cNvPr id="9" name="Purkki 8"/>
          <p:cNvSpPr/>
          <p:nvPr/>
        </p:nvSpPr>
        <p:spPr>
          <a:xfrm>
            <a:off x="1461204" y="4031980"/>
            <a:ext cx="657925" cy="1721435"/>
          </a:xfrm>
          <a:prstGeom prst="can">
            <a:avLst/>
          </a:prstGeom>
          <a:solidFill>
            <a:srgbClr val="62BB46"/>
          </a:solidFill>
          <a:ln>
            <a:no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Tekstiruutu 10"/>
          <p:cNvSpPr txBox="1"/>
          <p:nvPr/>
        </p:nvSpPr>
        <p:spPr>
          <a:xfrm>
            <a:off x="1191627" y="5959987"/>
            <a:ext cx="1570125" cy="738664"/>
          </a:xfrm>
          <a:prstGeom prst="rect">
            <a:avLst/>
          </a:prstGeom>
          <a:noFill/>
        </p:spPr>
        <p:txBody>
          <a:bodyPr wrap="square" rtlCol="0">
            <a:spAutoFit/>
          </a:bodyPr>
          <a:lstStyle/>
          <a:p>
            <a:r>
              <a:rPr lang="fi-FI" sz="1400" dirty="0" smtClean="0"/>
              <a:t>The </a:t>
            </a:r>
            <a:r>
              <a:rPr lang="fi-FI" sz="1400" dirty="0" err="1" smtClean="0"/>
              <a:t>annual</a:t>
            </a:r>
            <a:r>
              <a:rPr lang="fi-FI" sz="1400" dirty="0" smtClean="0"/>
              <a:t> </a:t>
            </a:r>
            <a:r>
              <a:rPr lang="fi-FI" sz="1400" i="1" dirty="0" err="1" smtClean="0"/>
              <a:t>growth</a:t>
            </a:r>
            <a:r>
              <a:rPr lang="fi-FI" sz="1400" dirty="0" smtClean="0"/>
              <a:t> of </a:t>
            </a:r>
            <a:r>
              <a:rPr lang="fi-FI" sz="1400" i="1" dirty="0" err="1" smtClean="0"/>
              <a:t>Finnish</a:t>
            </a:r>
            <a:r>
              <a:rPr lang="fi-FI" sz="1400" dirty="0" smtClean="0"/>
              <a:t> </a:t>
            </a:r>
            <a:r>
              <a:rPr lang="fi-FI" sz="1400" dirty="0" err="1" smtClean="0"/>
              <a:t>forests</a:t>
            </a:r>
            <a:endParaRPr lang="fi-FI" sz="1400" dirty="0" smtClean="0"/>
          </a:p>
          <a:p>
            <a:r>
              <a:rPr lang="fi-FI" sz="1400" dirty="0" smtClean="0"/>
              <a:t>100 </a:t>
            </a:r>
            <a:r>
              <a:rPr lang="fi-FI" sz="1400" dirty="0" err="1" smtClean="0"/>
              <a:t>mill</a:t>
            </a:r>
            <a:r>
              <a:rPr lang="fi-FI" sz="1400" dirty="0" smtClean="0"/>
              <a:t> </a:t>
            </a:r>
            <a:r>
              <a:rPr lang="fi-FI" sz="1400" dirty="0"/>
              <a:t>m³</a:t>
            </a:r>
          </a:p>
        </p:txBody>
      </p:sp>
      <p:sp>
        <p:nvSpPr>
          <p:cNvPr id="12" name="Tekstiruutu 11"/>
          <p:cNvSpPr txBox="1"/>
          <p:nvPr/>
        </p:nvSpPr>
        <p:spPr>
          <a:xfrm>
            <a:off x="2844089" y="5959987"/>
            <a:ext cx="1784333" cy="523220"/>
          </a:xfrm>
          <a:prstGeom prst="rect">
            <a:avLst/>
          </a:prstGeom>
          <a:noFill/>
        </p:spPr>
        <p:txBody>
          <a:bodyPr wrap="square" rtlCol="0">
            <a:spAutoFit/>
          </a:bodyPr>
          <a:lstStyle/>
          <a:p>
            <a:r>
              <a:rPr lang="fi-FI" sz="1400" dirty="0" err="1" smtClean="0"/>
              <a:t>Annual</a:t>
            </a:r>
            <a:r>
              <a:rPr lang="fi-FI" sz="1400" dirty="0" smtClean="0"/>
              <a:t> </a:t>
            </a:r>
            <a:r>
              <a:rPr lang="fi-FI" sz="1400" dirty="0" err="1" smtClean="0"/>
              <a:t>industrial</a:t>
            </a:r>
            <a:r>
              <a:rPr lang="fi-FI" sz="1400" dirty="0" smtClean="0"/>
              <a:t> </a:t>
            </a:r>
            <a:r>
              <a:rPr lang="fi-FI" sz="1400" dirty="0" err="1" smtClean="0"/>
              <a:t>use</a:t>
            </a:r>
            <a:endParaRPr lang="fi-FI" sz="1400" dirty="0" smtClean="0"/>
          </a:p>
          <a:p>
            <a:r>
              <a:rPr lang="fi-FI" sz="1400" dirty="0" smtClean="0"/>
              <a:t>55 </a:t>
            </a:r>
            <a:r>
              <a:rPr lang="fi-FI" sz="1400" dirty="0" err="1" smtClean="0"/>
              <a:t>mill</a:t>
            </a:r>
            <a:r>
              <a:rPr lang="fi-FI" sz="1400" dirty="0" smtClean="0"/>
              <a:t> </a:t>
            </a:r>
            <a:r>
              <a:rPr lang="fi-FI" sz="1400" dirty="0"/>
              <a:t>m³</a:t>
            </a:r>
          </a:p>
        </p:txBody>
      </p:sp>
      <p:sp>
        <p:nvSpPr>
          <p:cNvPr id="8" name="Purkki 7"/>
          <p:cNvSpPr/>
          <p:nvPr/>
        </p:nvSpPr>
        <p:spPr>
          <a:xfrm>
            <a:off x="3144264" y="4738575"/>
            <a:ext cx="657925" cy="1014840"/>
          </a:xfrm>
          <a:prstGeom prst="can">
            <a:avLst/>
          </a:prstGeom>
          <a:solidFill>
            <a:srgbClr val="62BB46"/>
          </a:solidFill>
          <a:ln>
            <a:no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GB" dirty="0" smtClean="0"/>
              <a:t>Teaming up to build a </a:t>
            </a:r>
            <a:r>
              <a:rPr lang="en-GB" dirty="0" err="1" smtClean="0"/>
              <a:t>bioeconomic</a:t>
            </a:r>
            <a:r>
              <a:rPr lang="en-GB" dirty="0" smtClean="0"/>
              <a:t> future</a:t>
            </a:r>
            <a:endParaRPr lang="fi-FI" dirty="0"/>
          </a:p>
        </p:txBody>
      </p:sp>
      <p:sp>
        <p:nvSpPr>
          <p:cNvPr id="3" name="Sisällön paikkamerkki 2"/>
          <p:cNvSpPr>
            <a:spLocks noGrp="1"/>
          </p:cNvSpPr>
          <p:nvPr>
            <p:ph idx="1"/>
          </p:nvPr>
        </p:nvSpPr>
        <p:spPr>
          <a:xfrm>
            <a:off x="457200" y="1600200"/>
            <a:ext cx="4830065" cy="4525963"/>
          </a:xfrm>
        </p:spPr>
        <p:txBody>
          <a:bodyPr>
            <a:normAutofit lnSpcReduction="10000"/>
          </a:bodyPr>
          <a:lstStyle/>
          <a:p>
            <a:r>
              <a:rPr lang="en-GB" b="1" dirty="0" smtClean="0">
                <a:solidFill>
                  <a:srgbClr val="62BB46"/>
                </a:solidFill>
              </a:rPr>
              <a:t>Cooperation and combination of technologies make Finland a true pioneer in </a:t>
            </a:r>
            <a:r>
              <a:rPr lang="en-GB" b="1" dirty="0" err="1" smtClean="0">
                <a:solidFill>
                  <a:srgbClr val="62BB46"/>
                </a:solidFill>
              </a:rPr>
              <a:t>bioeconomy</a:t>
            </a:r>
            <a:r>
              <a:rPr lang="fi-FI" b="1" dirty="0" smtClean="0">
                <a:solidFill>
                  <a:srgbClr val="62BB46"/>
                </a:solidFill>
              </a:rPr>
              <a:t>. </a:t>
            </a:r>
          </a:p>
          <a:p>
            <a:r>
              <a:rPr lang="en-GB" dirty="0" smtClean="0"/>
              <a:t>Finland has strong expertise in forest, technology, construction, energy, chemistry as well as in food and health</a:t>
            </a:r>
            <a:r>
              <a:rPr lang="fi-FI" dirty="0" smtClean="0"/>
              <a:t>. </a:t>
            </a:r>
          </a:p>
          <a:p>
            <a:pPr lvl="0"/>
            <a:endParaRPr lang="fi-FI" dirty="0" smtClean="0"/>
          </a:p>
          <a:p>
            <a:r>
              <a:rPr lang="en-GB" b="1" dirty="0" smtClean="0"/>
              <a:t>Together we have developed know-how, expertise, technologies and solutions that are not found anywhere else.</a:t>
            </a:r>
            <a:endParaRPr lang="fi-FI" b="1" dirty="0" smtClean="0"/>
          </a:p>
          <a:p>
            <a:pPr lvl="0"/>
            <a:endParaRPr lang="fi-FI" b="1" dirty="0" smtClean="0"/>
          </a:p>
          <a:p>
            <a:endParaRPr lang="fi-FI" dirty="0"/>
          </a:p>
        </p:txBody>
      </p:sp>
      <p:pic>
        <p:nvPicPr>
          <p:cNvPr id="4" name="Kuva 3" descr="iStock_000015832757_pieni.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5544312" y="1710204"/>
            <a:ext cx="3599688" cy="3752088"/>
          </a:xfrm>
          <a:prstGeom prst="rect">
            <a:avLst/>
          </a:prstGeom>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510954" cy="1143000"/>
          </a:xfrm>
        </p:spPr>
        <p:txBody>
          <a:bodyPr>
            <a:normAutofit fontScale="90000"/>
          </a:bodyPr>
          <a:lstStyle/>
          <a:p>
            <a:r>
              <a:rPr lang="en-GB" dirty="0" smtClean="0"/>
              <a:t>Wood will serve many functions in the future</a:t>
            </a:r>
            <a:br>
              <a:rPr lang="en-GB" dirty="0" smtClean="0"/>
            </a:br>
            <a:endParaRPr lang="fi-FI" dirty="0"/>
          </a:p>
        </p:txBody>
      </p:sp>
      <p:sp>
        <p:nvSpPr>
          <p:cNvPr id="10" name="Tekstikehys 9"/>
          <p:cNvSpPr txBox="1"/>
          <p:nvPr/>
        </p:nvSpPr>
        <p:spPr>
          <a:xfrm>
            <a:off x="1019872" y="1230923"/>
            <a:ext cx="3156438" cy="369332"/>
          </a:xfrm>
          <a:prstGeom prst="rect">
            <a:avLst/>
          </a:prstGeom>
          <a:noFill/>
        </p:spPr>
        <p:txBody>
          <a:bodyPr wrap="square" rtlCol="0">
            <a:spAutoFit/>
          </a:bodyPr>
          <a:lstStyle/>
          <a:p>
            <a:r>
              <a:rPr lang="en-GB" b="1" dirty="0" smtClean="0">
                <a:solidFill>
                  <a:srgbClr val="E03A3E"/>
                </a:solidFill>
              </a:rPr>
              <a:t>Examples of products </a:t>
            </a:r>
            <a:r>
              <a:rPr lang="fi-FI" b="1" dirty="0" smtClean="0">
                <a:solidFill>
                  <a:srgbClr val="E03A3E"/>
                </a:solidFill>
              </a:rPr>
              <a:t>:</a:t>
            </a:r>
            <a:endParaRPr lang="fi-FI" b="1" dirty="0">
              <a:solidFill>
                <a:srgbClr val="E03A3E"/>
              </a:solidFill>
            </a:endParaRPr>
          </a:p>
        </p:txBody>
      </p:sp>
      <p:pic>
        <p:nvPicPr>
          <p:cNvPr id="3" name="Kuva 2" descr="iStock_000011819781_pieni.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091261" y="1921525"/>
            <a:ext cx="2540118" cy="3833696"/>
          </a:xfrm>
          <a:prstGeom prst="rect">
            <a:avLst/>
          </a:prstGeom>
        </p:spPr>
      </p:pic>
      <p:graphicFrame>
        <p:nvGraphicFramePr>
          <p:cNvPr id="17" name="Sisällön paikkamerkki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 val="2853144877"/>
              </p:ext>
            </p:extLst>
          </p:nvPr>
        </p:nvGraphicFramePr>
        <p:xfrm>
          <a:off x="149557" y="1417638"/>
          <a:ext cx="8229600" cy="5373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GB" dirty="0" smtClean="0"/>
              <a:t>Chemistry enables </a:t>
            </a:r>
            <a:r>
              <a:rPr lang="en-GB" dirty="0" err="1" smtClean="0"/>
              <a:t>bioeconomy</a:t>
            </a:r>
            <a:endParaRPr lang="fi-FI" dirty="0"/>
          </a:p>
        </p:txBody>
      </p:sp>
      <p:graphicFrame>
        <p:nvGraphicFramePr>
          <p:cNvPr id="5" name="Sisällön paikkamerkki 3"/>
          <p:cNvGraphicFramePr>
            <a:graphicFrameLocks noGrp="1"/>
          </p:cNvGraphicFramePr>
          <p:nvPr>
            <p:ph idx="1"/>
          </p:nvPr>
        </p:nvGraphicFramePr>
        <p:xfrm>
          <a:off x="750484" y="1419054"/>
          <a:ext cx="737557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C:\Users\temryyttki1\AppData\Local\Microsoft\Windows\Temporary Internet Files\Content.IE5\9CX16A3W\MC900239641[1].wmf"/>
          <p:cNvPicPr>
            <a:picLocks noChangeAspect="1" noChangeArrowheads="1"/>
          </p:cNvPicPr>
          <p:nvPr/>
        </p:nvPicPr>
        <p:blipFill>
          <a:blip r:embed="rId8">
            <a:duotone>
              <a:schemeClr val="bg2">
                <a:shade val="45000"/>
                <a:satMod val="135000"/>
              </a:schemeClr>
              <a:prstClr val="white"/>
            </a:duotone>
          </a:blip>
          <a:srcRect/>
          <a:stretch>
            <a:fillRect/>
          </a:stretch>
        </p:blipFill>
        <p:spPr bwMode="auto">
          <a:xfrm>
            <a:off x="593934" y="1773190"/>
            <a:ext cx="1368152" cy="1281063"/>
          </a:xfrm>
          <a:prstGeom prst="rect">
            <a:avLst/>
          </a:prstGeom>
          <a:no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915</TotalTime>
  <Words>1262</Words>
  <Application>Microsoft Office PowerPoint</Application>
  <PresentationFormat>Näytössä katseltava diaesitys (4:3)</PresentationFormat>
  <Paragraphs>145</Paragraphs>
  <Slides>18</Slides>
  <Notes>14</Notes>
  <HiddenSlides>0</HiddenSlides>
  <MMClips>0</MMClips>
  <ScaleCrop>false</ScaleCrop>
  <HeadingPairs>
    <vt:vector size="4" baseType="variant">
      <vt:variant>
        <vt:lpstr>Teema</vt:lpstr>
      </vt:variant>
      <vt:variant>
        <vt:i4>1</vt:i4>
      </vt:variant>
      <vt:variant>
        <vt:lpstr>Dian otsikot</vt:lpstr>
      </vt:variant>
      <vt:variant>
        <vt:i4>18</vt:i4>
      </vt:variant>
    </vt:vector>
  </HeadingPairs>
  <TitlesOfParts>
    <vt:vector size="19" baseType="lpstr">
      <vt:lpstr>Office-teema</vt:lpstr>
      <vt:lpstr>Sustainable growth from bioeconomy </vt:lpstr>
      <vt:lpstr>Bioeconomy: The next economic wave</vt:lpstr>
      <vt:lpstr>Bioeconomy: Born from necessity</vt:lpstr>
      <vt:lpstr>Dia 4</vt:lpstr>
      <vt:lpstr>Bioeconomy’s significance in Finland</vt:lpstr>
      <vt:lpstr>Forest bioeconomy</vt:lpstr>
      <vt:lpstr>Teaming up to build a bioeconomic future</vt:lpstr>
      <vt:lpstr>Wood will serve many functions in the future </vt:lpstr>
      <vt:lpstr>Chemistry enables bioeconomy</vt:lpstr>
      <vt:lpstr>Biobased chemistry </vt:lpstr>
      <vt:lpstr>Energy from biomass</vt:lpstr>
      <vt:lpstr>New food systems and decentralized solutions</vt:lpstr>
      <vt:lpstr>Wooden construction boosts wellbeing</vt:lpstr>
      <vt:lpstr>Health from the forest</vt:lpstr>
      <vt:lpstr>Solution-driven experts</vt:lpstr>
      <vt:lpstr>Finland’s bioeconomy strategy</vt:lpstr>
      <vt:lpstr>Bioeconomy value chains </vt:lpstr>
      <vt:lpstr>Ask a Finn!</vt:lpstr>
    </vt:vector>
  </TitlesOfParts>
  <Company>Petri Koivisto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Petri Koivisto</dc:creator>
  <cp:lastModifiedBy>Ollas</cp:lastModifiedBy>
  <cp:revision>83</cp:revision>
  <cp:lastPrinted>2014-03-06T11:44:21Z</cp:lastPrinted>
  <dcterms:created xsi:type="dcterms:W3CDTF">2014-05-20T08:01:03Z</dcterms:created>
  <dcterms:modified xsi:type="dcterms:W3CDTF">2014-08-08T11:04:30Z</dcterms:modified>
</cp:coreProperties>
</file>