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84" r:id="rId3"/>
    <p:sldId id="285" r:id="rId4"/>
    <p:sldId id="286" r:id="rId5"/>
    <p:sldId id="287" r:id="rId6"/>
    <p:sldId id="273" r:id="rId7"/>
    <p:sldId id="283" r:id="rId8"/>
    <p:sldId id="288" r:id="rId9"/>
    <p:sldId id="289" r:id="rId10"/>
    <p:sldId id="280" r:id="rId11"/>
    <p:sldId id="291" r:id="rId12"/>
    <p:sldId id="292" r:id="rId13"/>
    <p:sldId id="293" r:id="rId14"/>
    <p:sldId id="290" r:id="rId15"/>
    <p:sldId id="282" r:id="rId16"/>
    <p:sldId id="281" r:id="rId17"/>
    <p:sldId id="294" r:id="rId18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Ty&#246;kirja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emsunabsi1\AppData\Local\Microsoft\Windows\Temporary%20Internet%20Files\Content.Outlook\WO3PX0DX\Tuoto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vn-data03.vn.root\temjako\Kotihakemistot\temsunabsi1\B%20taulukot\Tuotos%20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vn-data03.vn.root\temjako\Kotihakemistot\temsunabsi1\B%20taulukot\Tyollisyys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vn-data03.vn.root\temjako\Kotihakemistot\temsunabsi1\B%20taulukot\Vienti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'Käyvin hinnoin'!$A$4</c:f>
              <c:strCache>
                <c:ptCount val="1"/>
                <c:pt idx="0">
                  <c:v>Koko biotalous</c:v>
                </c:pt>
              </c:strCache>
            </c:strRef>
          </c:tx>
          <c:marker>
            <c:symbol val="none"/>
          </c:marker>
          <c:cat>
            <c:numRef>
              <c:f>'Käyvin hinnoin'!$B$3:$K$3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'Käyvin hinnoin'!$B$4:$K$4</c:f>
              <c:numCache>
                <c:formatCode>#,##0</c:formatCode>
                <c:ptCount val="10"/>
                <c:pt idx="0">
                  <c:v>53706.24409143356</c:v>
                </c:pt>
                <c:pt idx="1">
                  <c:v>53601.417714392584</c:v>
                </c:pt>
                <c:pt idx="2">
                  <c:v>58114.322659611586</c:v>
                </c:pt>
                <c:pt idx="3">
                  <c:v>62426.659330417118</c:v>
                </c:pt>
                <c:pt idx="4">
                  <c:v>62803.393620135685</c:v>
                </c:pt>
                <c:pt idx="5">
                  <c:v>54447.096874914918</c:v>
                </c:pt>
                <c:pt idx="6">
                  <c:v>59548.146222395611</c:v>
                </c:pt>
                <c:pt idx="7">
                  <c:v>62908.011947901279</c:v>
                </c:pt>
                <c:pt idx="8">
                  <c:v>63447.947917047146</c:v>
                </c:pt>
                <c:pt idx="9">
                  <c:v>64363.857303710189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'Käyvin hinnoin'!$A$5</c:f>
              <c:strCache>
                <c:ptCount val="1"/>
                <c:pt idx="0">
                  <c:v>Biotalouden tuotteet</c:v>
                </c:pt>
              </c:strCache>
            </c:strRef>
          </c:tx>
          <c:marker>
            <c:symbol val="none"/>
          </c:marker>
          <c:cat>
            <c:numRef>
              <c:f>'Käyvin hinnoin'!$B$3:$K$3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'Käyvin hinnoin'!$B$5:$K$5</c:f>
              <c:numCache>
                <c:formatCode>#,##0</c:formatCode>
                <c:ptCount val="10"/>
                <c:pt idx="0">
                  <c:v>35902.6</c:v>
                </c:pt>
                <c:pt idx="1">
                  <c:v>35424.400000000001</c:v>
                </c:pt>
                <c:pt idx="2">
                  <c:v>39202.9</c:v>
                </c:pt>
                <c:pt idx="3">
                  <c:v>42613.700000000004</c:v>
                </c:pt>
                <c:pt idx="4">
                  <c:v>41758.6</c:v>
                </c:pt>
                <c:pt idx="5">
                  <c:v>33770.800000000003</c:v>
                </c:pt>
                <c:pt idx="6">
                  <c:v>37532.5</c:v>
                </c:pt>
                <c:pt idx="7">
                  <c:v>39385.5</c:v>
                </c:pt>
                <c:pt idx="8">
                  <c:v>39432.600000000006</c:v>
                </c:pt>
                <c:pt idx="9">
                  <c:v>39301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'Käyvin hinnoin'!$A$6</c:f>
              <c:strCache>
                <c:ptCount val="1"/>
                <c:pt idx="0">
                  <c:v>Ruoka</c:v>
                </c:pt>
              </c:strCache>
            </c:strRef>
          </c:tx>
          <c:marker>
            <c:symbol val="none"/>
          </c:marker>
          <c:cat>
            <c:numRef>
              <c:f>'Käyvin hinnoin'!$B$3:$K$3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'Käyvin hinnoin'!$B$6:$K$6</c:f>
              <c:numCache>
                <c:formatCode>#,##0</c:formatCode>
                <c:ptCount val="10"/>
                <c:pt idx="0">
                  <c:v>13041</c:v>
                </c:pt>
                <c:pt idx="1">
                  <c:v>13093</c:v>
                </c:pt>
                <c:pt idx="2">
                  <c:v>13111</c:v>
                </c:pt>
                <c:pt idx="3">
                  <c:v>14212</c:v>
                </c:pt>
                <c:pt idx="4">
                  <c:v>14915</c:v>
                </c:pt>
                <c:pt idx="5">
                  <c:v>14305</c:v>
                </c:pt>
                <c:pt idx="6">
                  <c:v>14670</c:v>
                </c:pt>
                <c:pt idx="7">
                  <c:v>16130</c:v>
                </c:pt>
                <c:pt idx="8">
                  <c:v>16745</c:v>
                </c:pt>
                <c:pt idx="9">
                  <c:v>17106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'Käyvin hinnoin'!$A$7</c:f>
              <c:strCache>
                <c:ptCount val="1"/>
                <c:pt idx="0">
                  <c:v>Uusiutuva energia</c:v>
                </c:pt>
              </c:strCache>
            </c:strRef>
          </c:tx>
          <c:marker>
            <c:symbol val="none"/>
          </c:marker>
          <c:cat>
            <c:numRef>
              <c:f>'Käyvin hinnoin'!$B$3:$K$3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'Käyvin hinnoin'!$B$7:$K$7</c:f>
              <c:numCache>
                <c:formatCode>#,##0</c:formatCode>
                <c:ptCount val="10"/>
                <c:pt idx="0">
                  <c:v>2108.6440914335635</c:v>
                </c:pt>
                <c:pt idx="1">
                  <c:v>2269.5177143924875</c:v>
                </c:pt>
                <c:pt idx="2">
                  <c:v>2862.9226596116187</c:v>
                </c:pt>
                <c:pt idx="3">
                  <c:v>2531.2093304171135</c:v>
                </c:pt>
                <c:pt idx="4">
                  <c:v>2812.2936201357697</c:v>
                </c:pt>
                <c:pt idx="5">
                  <c:v>2983.2968749149077</c:v>
                </c:pt>
                <c:pt idx="6">
                  <c:v>3826.1462223955918</c:v>
                </c:pt>
                <c:pt idx="7">
                  <c:v>3712.5119479013556</c:v>
                </c:pt>
                <c:pt idx="8">
                  <c:v>3410.5979170470619</c:v>
                </c:pt>
                <c:pt idx="9">
                  <c:v>4043.6073037101924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'Käyvin hinnoin'!$A$8</c:f>
              <c:strCache>
                <c:ptCount val="1"/>
                <c:pt idx="0">
                  <c:v>Biotalouden palvelut</c:v>
                </c:pt>
              </c:strCache>
            </c:strRef>
          </c:tx>
          <c:marker>
            <c:symbol val="none"/>
          </c:marker>
          <c:cat>
            <c:numRef>
              <c:f>'Käyvin hinnoin'!$B$3:$K$3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'Käyvin hinnoin'!$B$8:$K$8</c:f>
              <c:numCache>
                <c:formatCode>#,##0</c:formatCode>
                <c:ptCount val="10"/>
                <c:pt idx="0">
                  <c:v>2231</c:v>
                </c:pt>
                <c:pt idx="1">
                  <c:v>2381.5</c:v>
                </c:pt>
                <c:pt idx="2">
                  <c:v>2491.5</c:v>
                </c:pt>
                <c:pt idx="3">
                  <c:v>2615.75</c:v>
                </c:pt>
                <c:pt idx="4">
                  <c:v>2843.5</c:v>
                </c:pt>
                <c:pt idx="5">
                  <c:v>2852</c:v>
                </c:pt>
                <c:pt idx="6">
                  <c:v>2931.5</c:v>
                </c:pt>
                <c:pt idx="7">
                  <c:v>3101</c:v>
                </c:pt>
                <c:pt idx="8">
                  <c:v>3214.75</c:v>
                </c:pt>
                <c:pt idx="9">
                  <c:v>3248.25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'Käyvin hinnoin'!$A$9</c:f>
              <c:strCache>
                <c:ptCount val="1"/>
                <c:pt idx="0">
                  <c:v>Veden puhdistus ja jakelu</c:v>
                </c:pt>
              </c:strCache>
            </c:strRef>
          </c:tx>
          <c:marker>
            <c:symbol val="none"/>
          </c:marker>
          <c:cat>
            <c:numRef>
              <c:f>'Käyvin hinnoin'!$B$3:$K$3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'Käyvin hinnoin'!$B$9:$K$9</c:f>
              <c:numCache>
                <c:formatCode>#,##0</c:formatCode>
                <c:ptCount val="10"/>
                <c:pt idx="0">
                  <c:v>423</c:v>
                </c:pt>
                <c:pt idx="1">
                  <c:v>433</c:v>
                </c:pt>
                <c:pt idx="2">
                  <c:v>446</c:v>
                </c:pt>
                <c:pt idx="3">
                  <c:v>454</c:v>
                </c:pt>
                <c:pt idx="4">
                  <c:v>474</c:v>
                </c:pt>
                <c:pt idx="5">
                  <c:v>536</c:v>
                </c:pt>
                <c:pt idx="6">
                  <c:v>588</c:v>
                </c:pt>
                <c:pt idx="7">
                  <c:v>579</c:v>
                </c:pt>
                <c:pt idx="8">
                  <c:v>645</c:v>
                </c:pt>
                <c:pt idx="9">
                  <c:v>665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8754776"/>
        <c:axId val="278755168"/>
      </c:lineChart>
      <c:catAx>
        <c:axId val="278754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fi-FI"/>
          </a:p>
        </c:txPr>
        <c:crossAx val="278755168"/>
        <c:crosses val="autoZero"/>
        <c:auto val="1"/>
        <c:lblAlgn val="ctr"/>
        <c:lblOffset val="100"/>
        <c:noMultiLvlLbl val="0"/>
      </c:catAx>
      <c:valAx>
        <c:axId val="27875516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fi-FI"/>
          </a:p>
        </c:txPr>
        <c:crossAx val="278754776"/>
        <c:crosses val="autoZero"/>
        <c:crossBetween val="between"/>
        <c:dispUnits>
          <c:builtInUnit val="thousands"/>
          <c:dispUnitsLbl>
            <c:layout/>
            <c:tx>
              <c:rich>
                <a:bodyPr/>
                <a:lstStyle/>
                <a:p>
                  <a:pPr>
                    <a:defRPr sz="1400"/>
                  </a:pPr>
                  <a:r>
                    <a:rPr lang="fi-FI" sz="1400"/>
                    <a:t>Miljardia</a:t>
                  </a:r>
                  <a:r>
                    <a:rPr lang="fi-FI" sz="1400" baseline="0"/>
                    <a:t> euroa vuodessa</a:t>
                  </a:r>
                </a:p>
              </c:rich>
            </c:tx>
          </c:dispUnitsLbl>
        </c:dispUnits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Taul2!$A$4:$A$17</c:f>
              <c:strCache>
                <c:ptCount val="14"/>
                <c:pt idx="0">
                  <c:v>Massa- ja paperi (ml. painaminen)</c:v>
                </c:pt>
                <c:pt idx="1">
                  <c:v>Puutuotteet (ml. huonekalut)</c:v>
                </c:pt>
                <c:pt idx="2">
                  <c:v>Metsätalous</c:v>
                </c:pt>
                <c:pt idx="3">
                  <c:v>Uusiutuva energia</c:v>
                </c:pt>
                <c:pt idx="4">
                  <c:v>Rakentaminen</c:v>
                </c:pt>
                <c:pt idx="5">
                  <c:v>Elintarviketeollisuus </c:v>
                </c:pt>
                <c:pt idx="6">
                  <c:v>Maatalous </c:v>
                </c:pt>
                <c:pt idx="7">
                  <c:v>Luontomatkailu</c:v>
                </c:pt>
                <c:pt idx="8">
                  <c:v>Lääkkeet</c:v>
                </c:pt>
                <c:pt idx="9">
                  <c:v>Kemikaalit</c:v>
                </c:pt>
                <c:pt idx="10">
                  <c:v>Muut tuotteet</c:v>
                </c:pt>
                <c:pt idx="11">
                  <c:v>Veden puhdistus ja jakelu</c:v>
                </c:pt>
                <c:pt idx="12">
                  <c:v>Kalastus</c:v>
                </c:pt>
                <c:pt idx="13">
                  <c:v>Metsästys</c:v>
                </c:pt>
              </c:strCache>
            </c:strRef>
          </c:cat>
          <c:val>
            <c:numRef>
              <c:f>Taul2!$B$4:$B$17</c:f>
              <c:numCache>
                <c:formatCode>#,##0</c:formatCode>
                <c:ptCount val="14"/>
                <c:pt idx="0">
                  <c:v>14616</c:v>
                </c:pt>
                <c:pt idx="1">
                  <c:v>6669</c:v>
                </c:pt>
                <c:pt idx="2">
                  <c:v>4619</c:v>
                </c:pt>
                <c:pt idx="3">
                  <c:v>4043.6073037101924</c:v>
                </c:pt>
                <c:pt idx="4">
                  <c:v>8746.1999999999789</c:v>
                </c:pt>
                <c:pt idx="5">
                  <c:v>11953</c:v>
                </c:pt>
                <c:pt idx="6">
                  <c:v>5153</c:v>
                </c:pt>
                <c:pt idx="7">
                  <c:v>3005.25</c:v>
                </c:pt>
                <c:pt idx="8">
                  <c:v>1745</c:v>
                </c:pt>
                <c:pt idx="9">
                  <c:v>1669.8</c:v>
                </c:pt>
                <c:pt idx="10">
                  <c:v>1236</c:v>
                </c:pt>
                <c:pt idx="11">
                  <c:v>665</c:v>
                </c:pt>
                <c:pt idx="12">
                  <c:v>179</c:v>
                </c:pt>
                <c:pt idx="13">
                  <c:v>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fi-FI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Taul2!$A$5:$A$18</c:f>
              <c:strCache>
                <c:ptCount val="14"/>
                <c:pt idx="0">
                  <c:v>Maatalous </c:v>
                </c:pt>
                <c:pt idx="1">
                  <c:v>Metsätalous</c:v>
                </c:pt>
                <c:pt idx="2">
                  <c:v>Puutuotteet (ml. huonekalut)</c:v>
                </c:pt>
                <c:pt idx="3">
                  <c:v>Elintarviketeollisuus </c:v>
                </c:pt>
                <c:pt idx="4">
                  <c:v>Massa- ja paperi (ml. painaminen)</c:v>
                </c:pt>
                <c:pt idx="5">
                  <c:v>Luontomatkailu</c:v>
                </c:pt>
                <c:pt idx="6">
                  <c:v>Muut tuotteet</c:v>
                </c:pt>
                <c:pt idx="7">
                  <c:v>Rakentaminen</c:v>
                </c:pt>
                <c:pt idx="8">
                  <c:v>Lääkkeet</c:v>
                </c:pt>
                <c:pt idx="9">
                  <c:v>Kalastus</c:v>
                </c:pt>
                <c:pt idx="10">
                  <c:v>Uusiutuva energia</c:v>
                </c:pt>
                <c:pt idx="11">
                  <c:v>Kemikaalit</c:v>
                </c:pt>
                <c:pt idx="12">
                  <c:v>Veden puhdistus ja jakelu</c:v>
                </c:pt>
                <c:pt idx="13">
                  <c:v>Metsästys</c:v>
                </c:pt>
              </c:strCache>
            </c:strRef>
          </c:cat>
          <c:val>
            <c:numRef>
              <c:f>Taul2!$B$5:$B$18</c:f>
              <c:numCache>
                <c:formatCode>#,##0.0</c:formatCode>
                <c:ptCount val="14"/>
                <c:pt idx="0">
                  <c:v>86.3</c:v>
                </c:pt>
                <c:pt idx="1">
                  <c:v>26.1</c:v>
                </c:pt>
                <c:pt idx="2">
                  <c:v>43.8</c:v>
                </c:pt>
                <c:pt idx="3">
                  <c:v>30.1</c:v>
                </c:pt>
                <c:pt idx="4">
                  <c:v>21.6</c:v>
                </c:pt>
                <c:pt idx="5">
                  <c:v>20.875</c:v>
                </c:pt>
                <c:pt idx="6">
                  <c:v>19.399999999999999</c:v>
                </c:pt>
                <c:pt idx="7">
                  <c:v>15.3</c:v>
                </c:pt>
                <c:pt idx="8">
                  <c:v>8.5</c:v>
                </c:pt>
                <c:pt idx="9">
                  <c:v>7.5</c:v>
                </c:pt>
                <c:pt idx="10">
                  <c:v>2.5514031441067968</c:v>
                </c:pt>
                <c:pt idx="11">
                  <c:v>1.35</c:v>
                </c:pt>
                <c:pt idx="12">
                  <c:v>1</c:v>
                </c:pt>
                <c:pt idx="13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Taul2!$A$3</c:f>
              <c:strCache>
                <c:ptCount val="1"/>
                <c:pt idx="0">
                  <c:v>Massa- ja paperi (ml. painaminen)</c:v>
                </c:pt>
              </c:strCache>
            </c:strRef>
          </c:tx>
          <c:invertIfNegative val="0"/>
          <c:cat>
            <c:numRef>
              <c:f>Taul2!$B$2:$F$2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Taul2!$B$3:$F$3</c:f>
              <c:numCache>
                <c:formatCode>#,##0</c:formatCode>
                <c:ptCount val="5"/>
                <c:pt idx="0">
                  <c:v>9267.1373036423611</c:v>
                </c:pt>
                <c:pt idx="1">
                  <c:v>7100.6032716997152</c:v>
                </c:pt>
                <c:pt idx="2">
                  <c:v>8704.5414337068869</c:v>
                </c:pt>
                <c:pt idx="3">
                  <c:v>9394.033090447283</c:v>
                </c:pt>
                <c:pt idx="4">
                  <c:v>8824.5105529536268</c:v>
                </c:pt>
              </c:numCache>
            </c:numRef>
          </c:val>
        </c:ser>
        <c:ser>
          <c:idx val="1"/>
          <c:order val="1"/>
          <c:tx>
            <c:strRef>
              <c:f>Taul2!$A$4</c:f>
              <c:strCache>
                <c:ptCount val="1"/>
                <c:pt idx="0">
                  <c:v>Puutuotteet (ml. huonekalut)</c:v>
                </c:pt>
              </c:strCache>
            </c:strRef>
          </c:tx>
          <c:invertIfNegative val="0"/>
          <c:cat>
            <c:numRef>
              <c:f>Taul2!$B$2:$F$2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Taul2!$B$4:$F$4</c:f>
              <c:numCache>
                <c:formatCode>#,##0</c:formatCode>
                <c:ptCount val="5"/>
                <c:pt idx="0">
                  <c:v>2491.0667433753679</c:v>
                </c:pt>
                <c:pt idx="1">
                  <c:v>1663.5665860907161</c:v>
                </c:pt>
                <c:pt idx="2">
                  <c:v>2142.8869799431759</c:v>
                </c:pt>
                <c:pt idx="3">
                  <c:v>2209.6847206948587</c:v>
                </c:pt>
                <c:pt idx="4">
                  <c:v>2299.1888349152987</c:v>
                </c:pt>
              </c:numCache>
            </c:numRef>
          </c:val>
        </c:ser>
        <c:ser>
          <c:idx val="2"/>
          <c:order val="2"/>
          <c:tx>
            <c:strRef>
              <c:f>Taul2!$A$5</c:f>
              <c:strCache>
                <c:ptCount val="1"/>
                <c:pt idx="0">
                  <c:v>Elintarviketeollisuus</c:v>
                </c:pt>
              </c:strCache>
            </c:strRef>
          </c:tx>
          <c:invertIfNegative val="0"/>
          <c:cat>
            <c:numRef>
              <c:f>Taul2!$B$2:$F$2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Taul2!$B$5:$F$5</c:f>
              <c:numCache>
                <c:formatCode>#,##0</c:formatCode>
                <c:ptCount val="5"/>
                <c:pt idx="0">
                  <c:v>1240.9697413805861</c:v>
                </c:pt>
                <c:pt idx="1">
                  <c:v>1147.479371451393</c:v>
                </c:pt>
                <c:pt idx="2">
                  <c:v>1239.9283637263081</c:v>
                </c:pt>
                <c:pt idx="3">
                  <c:v>1533.1666781568658</c:v>
                </c:pt>
                <c:pt idx="4">
                  <c:v>1594.2665705303129</c:v>
                </c:pt>
              </c:numCache>
            </c:numRef>
          </c:val>
        </c:ser>
        <c:ser>
          <c:idx val="3"/>
          <c:order val="3"/>
          <c:tx>
            <c:strRef>
              <c:f>Taul2!$A$6</c:f>
              <c:strCache>
                <c:ptCount val="1"/>
                <c:pt idx="0">
                  <c:v>Lääkkeet</c:v>
                </c:pt>
              </c:strCache>
            </c:strRef>
          </c:tx>
          <c:invertIfNegative val="0"/>
          <c:cat>
            <c:numRef>
              <c:f>Taul2!$B$2:$F$2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Taul2!$B$6:$F$6</c:f>
              <c:numCache>
                <c:formatCode>#,##0</c:formatCode>
                <c:ptCount val="5"/>
                <c:pt idx="0">
                  <c:v>1240.9697413805861</c:v>
                </c:pt>
                <c:pt idx="1">
                  <c:v>1147.479371451393</c:v>
                </c:pt>
                <c:pt idx="2">
                  <c:v>1239.9283637263081</c:v>
                </c:pt>
                <c:pt idx="3">
                  <c:v>1533.1666781568658</c:v>
                </c:pt>
                <c:pt idx="4">
                  <c:v>1594.2665705303129</c:v>
                </c:pt>
              </c:numCache>
            </c:numRef>
          </c:val>
        </c:ser>
        <c:ser>
          <c:idx val="4"/>
          <c:order val="4"/>
          <c:tx>
            <c:strRef>
              <c:f>Taul2!$A$7</c:f>
              <c:strCache>
                <c:ptCount val="1"/>
                <c:pt idx="0">
                  <c:v>Kemikaalit</c:v>
                </c:pt>
              </c:strCache>
            </c:strRef>
          </c:tx>
          <c:invertIfNegative val="0"/>
          <c:cat>
            <c:numRef>
              <c:f>Taul2!$B$2:$F$2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Taul2!$B$7:$F$7</c:f>
              <c:numCache>
                <c:formatCode>#,##0</c:formatCode>
                <c:ptCount val="5"/>
                <c:pt idx="0">
                  <c:v>988.27221542511541</c:v>
                </c:pt>
                <c:pt idx="1">
                  <c:v>740.80003778625417</c:v>
                </c:pt>
                <c:pt idx="2">
                  <c:v>959.93480965963954</c:v>
                </c:pt>
                <c:pt idx="3">
                  <c:v>1117.8579183129848</c:v>
                </c:pt>
                <c:pt idx="4">
                  <c:v>1108.790868605847</c:v>
                </c:pt>
              </c:numCache>
            </c:numRef>
          </c:val>
        </c:ser>
        <c:ser>
          <c:idx val="5"/>
          <c:order val="5"/>
          <c:tx>
            <c:strRef>
              <c:f>Taul2!$A$8</c:f>
              <c:strCache>
                <c:ptCount val="1"/>
                <c:pt idx="0">
                  <c:v>Maatalous </c:v>
                </c:pt>
              </c:strCache>
            </c:strRef>
          </c:tx>
          <c:invertIfNegative val="0"/>
          <c:cat>
            <c:numRef>
              <c:f>Taul2!$B$2:$F$2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Taul2!$B$8:$F$8</c:f>
              <c:numCache>
                <c:formatCode>#,##0</c:formatCode>
                <c:ptCount val="5"/>
                <c:pt idx="0">
                  <c:v>392.23307936534923</c:v>
                </c:pt>
                <c:pt idx="1">
                  <c:v>446.60496584981445</c:v>
                </c:pt>
                <c:pt idx="2">
                  <c:v>610.29116130040791</c:v>
                </c:pt>
                <c:pt idx="3">
                  <c:v>825.56506060994946</c:v>
                </c:pt>
                <c:pt idx="4">
                  <c:v>857.34449624515332</c:v>
                </c:pt>
              </c:numCache>
            </c:numRef>
          </c:val>
        </c:ser>
        <c:ser>
          <c:idx val="6"/>
          <c:order val="6"/>
          <c:tx>
            <c:strRef>
              <c:f>Taul2!$A$9</c:f>
              <c:strCache>
                <c:ptCount val="1"/>
                <c:pt idx="0">
                  <c:v>Muut</c:v>
                </c:pt>
              </c:strCache>
            </c:strRef>
          </c:tx>
          <c:invertIfNegative val="0"/>
          <c:cat>
            <c:numRef>
              <c:f>Taul2!$B$2:$F$2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Taul2!$B$9:$F$9</c:f>
              <c:numCache>
                <c:formatCode>#,##0</c:formatCode>
                <c:ptCount val="5"/>
                <c:pt idx="0">
                  <c:v>760.16508458700503</c:v>
                </c:pt>
                <c:pt idx="1">
                  <c:v>566.45650898646738</c:v>
                </c:pt>
                <c:pt idx="2">
                  <c:v>620.15145661601878</c:v>
                </c:pt>
                <c:pt idx="3">
                  <c:v>703.7281557156565</c:v>
                </c:pt>
                <c:pt idx="4">
                  <c:v>758.82027781932447</c:v>
                </c:pt>
              </c:numCache>
            </c:numRef>
          </c:val>
        </c:ser>
        <c:ser>
          <c:idx val="7"/>
          <c:order val="7"/>
          <c:tx>
            <c:strRef>
              <c:f>Taul2!$A$10</c:f>
              <c:strCache>
                <c:ptCount val="1"/>
                <c:pt idx="0">
                  <c:v>Metsätalous</c:v>
                </c:pt>
              </c:strCache>
            </c:strRef>
          </c:tx>
          <c:invertIfNegative val="0"/>
          <c:cat>
            <c:numRef>
              <c:f>Taul2!$B$2:$F$2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Taul2!$B$10:$F$10</c:f>
              <c:numCache>
                <c:formatCode>#,##0</c:formatCode>
                <c:ptCount val="5"/>
                <c:pt idx="0">
                  <c:v>66.418399664302001</c:v>
                </c:pt>
                <c:pt idx="1">
                  <c:v>47.050488943552544</c:v>
                </c:pt>
                <c:pt idx="2">
                  <c:v>46.31170067303249</c:v>
                </c:pt>
                <c:pt idx="3">
                  <c:v>68.021961896625967</c:v>
                </c:pt>
                <c:pt idx="4">
                  <c:v>71.575240652396488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6792944"/>
        <c:axId val="346793336"/>
      </c:barChart>
      <c:catAx>
        <c:axId val="346792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fi-FI"/>
          </a:p>
        </c:txPr>
        <c:crossAx val="346793336"/>
        <c:crosses val="autoZero"/>
        <c:auto val="1"/>
        <c:lblAlgn val="ctr"/>
        <c:lblOffset val="100"/>
        <c:noMultiLvlLbl val="0"/>
      </c:catAx>
      <c:valAx>
        <c:axId val="34679333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fi-FI"/>
          </a:p>
        </c:txPr>
        <c:crossAx val="346792944"/>
        <c:crosses val="autoZero"/>
        <c:crossBetween val="between"/>
        <c:dispUnits>
          <c:builtInUnit val="thousands"/>
          <c:dispUnitsLbl>
            <c:layout/>
            <c:tx>
              <c:rich>
                <a:bodyPr/>
                <a:lstStyle/>
                <a:p>
                  <a:pPr>
                    <a:defRPr sz="1400"/>
                  </a:pPr>
                  <a:r>
                    <a:rPr lang="fi-FI" sz="1400"/>
                    <a:t>MIljardia</a:t>
                  </a:r>
                  <a:r>
                    <a:rPr lang="fi-FI" sz="1400" baseline="0"/>
                    <a:t> euroa vuodessa</a:t>
                  </a:r>
                  <a:endParaRPr lang="fi-FI" sz="1400"/>
                </a:p>
              </c:rich>
            </c:tx>
          </c:dispUnitsLbl>
        </c:dispUnits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fi-FI"/>
        </a:p>
      </c:txPr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452C35-711A-4628-9C03-BBD84EACB2F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011CFBC3-50B5-4436-BCE4-7CB7550C6492}">
      <dgm:prSet phldrT="[Teksti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fi-FI" sz="1200" dirty="0" smtClean="0"/>
            <a:t>1. KILPAILUKYKYINEN BIOTALOUDEN TOIMINTAYMPÄRISTÖ</a:t>
          </a:r>
          <a:endParaRPr lang="fi-FI" sz="1200" dirty="0"/>
        </a:p>
      </dgm:t>
    </dgm:pt>
    <dgm:pt modelId="{3D152F19-645D-42BA-8650-CE6AE5FA3183}" type="parTrans" cxnId="{7FF81D8A-32F1-4A6A-9E97-2F3898E1BA86}">
      <dgm:prSet/>
      <dgm:spPr/>
      <dgm:t>
        <a:bodyPr/>
        <a:lstStyle/>
        <a:p>
          <a:endParaRPr lang="fi-FI"/>
        </a:p>
      </dgm:t>
    </dgm:pt>
    <dgm:pt modelId="{5D93D35A-1F50-43B3-A3EF-7F3A95378E0B}" type="sibTrans" cxnId="{7FF81D8A-32F1-4A6A-9E97-2F3898E1BA86}">
      <dgm:prSet/>
      <dgm:spPr/>
      <dgm:t>
        <a:bodyPr/>
        <a:lstStyle/>
        <a:p>
          <a:endParaRPr lang="fi-FI"/>
        </a:p>
      </dgm:t>
    </dgm:pt>
    <dgm:pt modelId="{2A949B3E-F4EF-43C7-997C-D7869104158B}">
      <dgm:prSet phldrT="[Teksti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en-GB" sz="1200" dirty="0" smtClean="0"/>
            <a:t>2. UUTTA LIIKETOIMINTAA BIOTALOUDESTA</a:t>
          </a:r>
          <a:endParaRPr lang="fi-FI" sz="1200" dirty="0"/>
        </a:p>
      </dgm:t>
    </dgm:pt>
    <dgm:pt modelId="{3B657C3B-B534-4212-A7BC-F6CE6FFB1B78}" type="parTrans" cxnId="{F3A9AA2F-D33C-422A-8891-77AD13533219}">
      <dgm:prSet/>
      <dgm:spPr/>
      <dgm:t>
        <a:bodyPr/>
        <a:lstStyle/>
        <a:p>
          <a:endParaRPr lang="fi-FI"/>
        </a:p>
      </dgm:t>
    </dgm:pt>
    <dgm:pt modelId="{E4588FF0-5A57-483A-A4D8-EBAE2DEA7382}" type="sibTrans" cxnId="{F3A9AA2F-D33C-422A-8891-77AD13533219}">
      <dgm:prSet/>
      <dgm:spPr/>
      <dgm:t>
        <a:bodyPr/>
        <a:lstStyle/>
        <a:p>
          <a:endParaRPr lang="fi-FI"/>
        </a:p>
      </dgm:t>
    </dgm:pt>
    <dgm:pt modelId="{1FC01509-3399-4770-8837-DF9A6773F75C}">
      <dgm:prSet phldrT="[Teksti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en-GB" sz="1200" dirty="0" smtClean="0"/>
            <a:t>3. VAHVA OSAAMISPERUSTA BIOTALOUDELLE</a:t>
          </a:r>
          <a:endParaRPr lang="fi-FI" sz="1200" dirty="0"/>
        </a:p>
      </dgm:t>
    </dgm:pt>
    <dgm:pt modelId="{52363C67-99B4-446D-8A30-F55FF9299B5D}" type="parTrans" cxnId="{A475D044-C74B-40D5-BC83-ECDE528F3D9C}">
      <dgm:prSet/>
      <dgm:spPr/>
      <dgm:t>
        <a:bodyPr/>
        <a:lstStyle/>
        <a:p>
          <a:endParaRPr lang="fi-FI"/>
        </a:p>
      </dgm:t>
    </dgm:pt>
    <dgm:pt modelId="{4BBF4A90-8996-4139-A605-089826DC4DFE}" type="sibTrans" cxnId="{A475D044-C74B-40D5-BC83-ECDE528F3D9C}">
      <dgm:prSet/>
      <dgm:spPr/>
      <dgm:t>
        <a:bodyPr/>
        <a:lstStyle/>
        <a:p>
          <a:endParaRPr lang="fi-FI"/>
        </a:p>
      </dgm:t>
    </dgm:pt>
    <dgm:pt modelId="{570B281E-1D7C-49DF-98CB-6737AC33AC42}">
      <dgm:prSet phldrT="[Teksti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en-GB" sz="1200" dirty="0" smtClean="0"/>
            <a:t>4. BIOMASSOJEN KÄYTETTÄVYYS JA KESTÄVYYS</a:t>
          </a:r>
          <a:endParaRPr lang="fi-FI" sz="1200" dirty="0"/>
        </a:p>
      </dgm:t>
    </dgm:pt>
    <dgm:pt modelId="{F56F7CEE-83CE-4C41-8282-2AD02E1D84BA}" type="parTrans" cxnId="{5B9E3CD4-D25A-4524-ABBF-18F56B561101}">
      <dgm:prSet/>
      <dgm:spPr/>
      <dgm:t>
        <a:bodyPr/>
        <a:lstStyle/>
        <a:p>
          <a:endParaRPr lang="fi-FI"/>
        </a:p>
      </dgm:t>
    </dgm:pt>
    <dgm:pt modelId="{0C9BB42A-A097-4D8D-8252-C6A7C21BD03A}" type="sibTrans" cxnId="{5B9E3CD4-D25A-4524-ABBF-18F56B561101}">
      <dgm:prSet/>
      <dgm:spPr/>
      <dgm:t>
        <a:bodyPr/>
        <a:lstStyle/>
        <a:p>
          <a:endParaRPr lang="fi-FI"/>
        </a:p>
      </dgm:t>
    </dgm:pt>
    <dgm:pt modelId="{FB693A4C-D994-4FF6-AD76-0487160AA898}" type="pres">
      <dgm:prSet presAssocID="{C7452C35-711A-4628-9C03-BBD84EACB2F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AEB99002-77D1-45C1-9A8B-5013CD33A3BD}" type="pres">
      <dgm:prSet presAssocID="{011CFBC3-50B5-4436-BCE4-7CB7550C649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285C303-DBBC-4B3B-B85B-3EC7CDC0AE2E}" type="pres">
      <dgm:prSet presAssocID="{5D93D35A-1F50-43B3-A3EF-7F3A95378E0B}" presName="spacer" presStyleCnt="0"/>
      <dgm:spPr/>
    </dgm:pt>
    <dgm:pt modelId="{30F4FF04-990C-4F74-993C-3024A26D0FE4}" type="pres">
      <dgm:prSet presAssocID="{2A949B3E-F4EF-43C7-997C-D7869104158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8A281E2-4215-484D-965B-D6C974722303}" type="pres">
      <dgm:prSet presAssocID="{E4588FF0-5A57-483A-A4D8-EBAE2DEA7382}" presName="spacer" presStyleCnt="0"/>
      <dgm:spPr/>
    </dgm:pt>
    <dgm:pt modelId="{FC7CF4D2-5860-436B-9DEC-1E5165C93DBE}" type="pres">
      <dgm:prSet presAssocID="{1FC01509-3399-4770-8837-DF9A6773F75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CB55624-69CF-41F1-BAA7-A3C73942C8A3}" type="pres">
      <dgm:prSet presAssocID="{4BBF4A90-8996-4139-A605-089826DC4DFE}" presName="spacer" presStyleCnt="0"/>
      <dgm:spPr/>
    </dgm:pt>
    <dgm:pt modelId="{DBB6091D-2DBA-4400-8AFE-5CE80F7B5358}" type="pres">
      <dgm:prSet presAssocID="{570B281E-1D7C-49DF-98CB-6737AC33AC4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7FF81D8A-32F1-4A6A-9E97-2F3898E1BA86}" srcId="{C7452C35-711A-4628-9C03-BBD84EACB2F9}" destId="{011CFBC3-50B5-4436-BCE4-7CB7550C6492}" srcOrd="0" destOrd="0" parTransId="{3D152F19-645D-42BA-8650-CE6AE5FA3183}" sibTransId="{5D93D35A-1F50-43B3-A3EF-7F3A95378E0B}"/>
    <dgm:cxn modelId="{7AA471B9-628C-4C78-A76F-166D36FA9F5E}" type="presOf" srcId="{C7452C35-711A-4628-9C03-BBD84EACB2F9}" destId="{FB693A4C-D994-4FF6-AD76-0487160AA898}" srcOrd="0" destOrd="0" presId="urn:microsoft.com/office/officeart/2005/8/layout/vList2"/>
    <dgm:cxn modelId="{3B9E5888-E393-455C-A334-4E3D700504CF}" type="presOf" srcId="{1FC01509-3399-4770-8837-DF9A6773F75C}" destId="{FC7CF4D2-5860-436B-9DEC-1E5165C93DBE}" srcOrd="0" destOrd="0" presId="urn:microsoft.com/office/officeart/2005/8/layout/vList2"/>
    <dgm:cxn modelId="{A475D044-C74B-40D5-BC83-ECDE528F3D9C}" srcId="{C7452C35-711A-4628-9C03-BBD84EACB2F9}" destId="{1FC01509-3399-4770-8837-DF9A6773F75C}" srcOrd="2" destOrd="0" parTransId="{52363C67-99B4-446D-8A30-F55FF9299B5D}" sibTransId="{4BBF4A90-8996-4139-A605-089826DC4DFE}"/>
    <dgm:cxn modelId="{3E7593F0-13F2-40E0-BA4C-CA73EF38D994}" type="presOf" srcId="{570B281E-1D7C-49DF-98CB-6737AC33AC42}" destId="{DBB6091D-2DBA-4400-8AFE-5CE80F7B5358}" srcOrd="0" destOrd="0" presId="urn:microsoft.com/office/officeart/2005/8/layout/vList2"/>
    <dgm:cxn modelId="{F3A9AA2F-D33C-422A-8891-77AD13533219}" srcId="{C7452C35-711A-4628-9C03-BBD84EACB2F9}" destId="{2A949B3E-F4EF-43C7-997C-D7869104158B}" srcOrd="1" destOrd="0" parTransId="{3B657C3B-B534-4212-A7BC-F6CE6FFB1B78}" sibTransId="{E4588FF0-5A57-483A-A4D8-EBAE2DEA7382}"/>
    <dgm:cxn modelId="{438E87DC-85EB-4D9A-AEF3-78BD4A84CB92}" type="presOf" srcId="{2A949B3E-F4EF-43C7-997C-D7869104158B}" destId="{30F4FF04-990C-4F74-993C-3024A26D0FE4}" srcOrd="0" destOrd="0" presId="urn:microsoft.com/office/officeart/2005/8/layout/vList2"/>
    <dgm:cxn modelId="{C6273BC9-A47F-45B6-B059-D99A0D09D51B}" type="presOf" srcId="{011CFBC3-50B5-4436-BCE4-7CB7550C6492}" destId="{AEB99002-77D1-45C1-9A8B-5013CD33A3BD}" srcOrd="0" destOrd="0" presId="urn:microsoft.com/office/officeart/2005/8/layout/vList2"/>
    <dgm:cxn modelId="{5B9E3CD4-D25A-4524-ABBF-18F56B561101}" srcId="{C7452C35-711A-4628-9C03-BBD84EACB2F9}" destId="{570B281E-1D7C-49DF-98CB-6737AC33AC42}" srcOrd="3" destOrd="0" parTransId="{F56F7CEE-83CE-4C41-8282-2AD02E1D84BA}" sibTransId="{0C9BB42A-A097-4D8D-8252-C6A7C21BD03A}"/>
    <dgm:cxn modelId="{629DE7BE-6B86-4D9C-BB1A-1EC06416638F}" type="presParOf" srcId="{FB693A4C-D994-4FF6-AD76-0487160AA898}" destId="{AEB99002-77D1-45C1-9A8B-5013CD33A3BD}" srcOrd="0" destOrd="0" presId="urn:microsoft.com/office/officeart/2005/8/layout/vList2"/>
    <dgm:cxn modelId="{5A0F9AB2-71ED-45DF-A205-5D56CA869DEC}" type="presParOf" srcId="{FB693A4C-D994-4FF6-AD76-0487160AA898}" destId="{D285C303-DBBC-4B3B-B85B-3EC7CDC0AE2E}" srcOrd="1" destOrd="0" presId="urn:microsoft.com/office/officeart/2005/8/layout/vList2"/>
    <dgm:cxn modelId="{736E9043-A2B1-413A-8F21-BB430ACB2F47}" type="presParOf" srcId="{FB693A4C-D994-4FF6-AD76-0487160AA898}" destId="{30F4FF04-990C-4F74-993C-3024A26D0FE4}" srcOrd="2" destOrd="0" presId="urn:microsoft.com/office/officeart/2005/8/layout/vList2"/>
    <dgm:cxn modelId="{A2C7DE87-3492-4E21-8DCC-B5C6C986C0F4}" type="presParOf" srcId="{FB693A4C-D994-4FF6-AD76-0487160AA898}" destId="{38A281E2-4215-484D-965B-D6C974722303}" srcOrd="3" destOrd="0" presId="urn:microsoft.com/office/officeart/2005/8/layout/vList2"/>
    <dgm:cxn modelId="{94D5F8B5-69FA-4E6D-8FF0-EA3D62DCDF2B}" type="presParOf" srcId="{FB693A4C-D994-4FF6-AD76-0487160AA898}" destId="{FC7CF4D2-5860-436B-9DEC-1E5165C93DBE}" srcOrd="4" destOrd="0" presId="urn:microsoft.com/office/officeart/2005/8/layout/vList2"/>
    <dgm:cxn modelId="{D61208EE-F539-4DE3-833A-DF4A120E8178}" type="presParOf" srcId="{FB693A4C-D994-4FF6-AD76-0487160AA898}" destId="{2CB55624-69CF-41F1-BAA7-A3C73942C8A3}" srcOrd="5" destOrd="0" presId="urn:microsoft.com/office/officeart/2005/8/layout/vList2"/>
    <dgm:cxn modelId="{5703F32E-72F6-4B11-9011-01B4B8C53B05}" type="presParOf" srcId="{FB693A4C-D994-4FF6-AD76-0487160AA898}" destId="{DBB6091D-2DBA-4400-8AFE-5CE80F7B535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99002-77D1-45C1-9A8B-5013CD33A3BD}">
      <dsp:nvSpPr>
        <dsp:cNvPr id="0" name=""/>
        <dsp:cNvSpPr/>
      </dsp:nvSpPr>
      <dsp:spPr>
        <a:xfrm>
          <a:off x="0" y="2649"/>
          <a:ext cx="3381567" cy="477359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/>
            <a:t>1. KILPAILUKYKYINEN BIOTALOUDEN TOIMINTAYMPÄRISTÖ</a:t>
          </a:r>
          <a:endParaRPr lang="fi-FI" sz="1200" kern="1200" dirty="0"/>
        </a:p>
      </dsp:txBody>
      <dsp:txXfrm>
        <a:off x="23303" y="25952"/>
        <a:ext cx="3334961" cy="430753"/>
      </dsp:txXfrm>
    </dsp:sp>
    <dsp:sp modelId="{30F4FF04-990C-4F74-993C-3024A26D0FE4}">
      <dsp:nvSpPr>
        <dsp:cNvPr id="0" name=""/>
        <dsp:cNvSpPr/>
      </dsp:nvSpPr>
      <dsp:spPr>
        <a:xfrm>
          <a:off x="0" y="549129"/>
          <a:ext cx="3381567" cy="477359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2. UUTTA LIIKETOIMINTAA BIOTALOUDESTA</a:t>
          </a:r>
          <a:endParaRPr lang="fi-FI" sz="1200" kern="1200" dirty="0"/>
        </a:p>
      </dsp:txBody>
      <dsp:txXfrm>
        <a:off x="23303" y="572432"/>
        <a:ext cx="3334961" cy="430753"/>
      </dsp:txXfrm>
    </dsp:sp>
    <dsp:sp modelId="{FC7CF4D2-5860-436B-9DEC-1E5165C93DBE}">
      <dsp:nvSpPr>
        <dsp:cNvPr id="0" name=""/>
        <dsp:cNvSpPr/>
      </dsp:nvSpPr>
      <dsp:spPr>
        <a:xfrm>
          <a:off x="0" y="1095609"/>
          <a:ext cx="3381567" cy="477359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3. VAHVA OSAAMISPERUSTA BIOTALOUDELLE</a:t>
          </a:r>
          <a:endParaRPr lang="fi-FI" sz="1200" kern="1200" dirty="0"/>
        </a:p>
      </dsp:txBody>
      <dsp:txXfrm>
        <a:off x="23303" y="1118912"/>
        <a:ext cx="3334961" cy="430753"/>
      </dsp:txXfrm>
    </dsp:sp>
    <dsp:sp modelId="{DBB6091D-2DBA-4400-8AFE-5CE80F7B5358}">
      <dsp:nvSpPr>
        <dsp:cNvPr id="0" name=""/>
        <dsp:cNvSpPr/>
      </dsp:nvSpPr>
      <dsp:spPr>
        <a:xfrm>
          <a:off x="0" y="1642089"/>
          <a:ext cx="3381567" cy="477359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4. BIOMASSOJEN KÄYTETTÄVYYS JA KESTÄVYYS</a:t>
          </a:r>
          <a:endParaRPr lang="fi-FI" sz="1200" kern="1200" dirty="0"/>
        </a:p>
      </dsp:txBody>
      <dsp:txXfrm>
        <a:off x="23303" y="1665392"/>
        <a:ext cx="3334961" cy="4307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B4970-340F-45B0-8EA4-01EA8D42C71C}" type="datetimeFigureOut">
              <a:rPr lang="fi-FI" smtClean="0"/>
              <a:pPr/>
              <a:t>28.5.2015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57BE5-92BF-479E-BACE-68DDEB485CB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3872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/>
              <a:t>Suomella on toukokuussa</a:t>
            </a:r>
            <a:r>
              <a:rPr lang="fi-FI" baseline="0" dirty="0" smtClean="0"/>
              <a:t> 2014 julkistettu Valtioneuvoston vahvistama biotalousstrategia. Valtioneuvosto on määritellyt biotalouden yhdeksi kolmesta Suomen kasvun kärjestä.</a:t>
            </a:r>
            <a:endParaRPr lang="fi-FI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49C3D-685A-A648-9F02-98719B24A321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8056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Lähde: Metsäteollisuus ry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585DA-DBA8-4514-BDC2-5A10621742ED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2382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18654" indent="-218654"/>
            <a:endParaRPr lang="fi-FI" sz="18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49C3D-685A-A648-9F02-98719B24A321}" type="slidenum">
              <a:rPr lang="fi-FI" smtClean="0"/>
              <a:pPr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3972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kansi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934574" y="3022374"/>
            <a:ext cx="5279467" cy="758371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934574" y="3799116"/>
            <a:ext cx="527946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216E-6742-4F03-ABEE-0ECC7B6D3315}" type="datetimeFigureOut">
              <a:rPr lang="fi-FI" smtClean="0"/>
              <a:pPr/>
              <a:t>28.5.2015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5E99-48F9-467D-87E9-FAF4C03FDA2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970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216E-6742-4F03-ABEE-0ECC7B6D3315}" type="datetimeFigureOut">
              <a:rPr lang="fi-FI" smtClean="0"/>
              <a:pPr/>
              <a:t>28.5.2015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5E99-48F9-467D-87E9-FAF4C03FDA2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078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216E-6742-4F03-ABEE-0ECC7B6D3315}" type="datetimeFigureOut">
              <a:rPr lang="fi-FI" smtClean="0"/>
              <a:pPr/>
              <a:t>28.5.2015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5E99-48F9-467D-87E9-FAF4C03FDA2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291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216E-6742-4F03-ABEE-0ECC7B6D3315}" type="datetimeFigureOut">
              <a:rPr lang="fi-FI" smtClean="0"/>
              <a:pPr/>
              <a:t>28.5.2015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5E99-48F9-467D-87E9-FAF4C03FDA2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310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216E-6742-4F03-ABEE-0ECC7B6D3315}" type="datetimeFigureOut">
              <a:rPr lang="fi-FI" smtClean="0"/>
              <a:pPr/>
              <a:t>28.5.2015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5E99-48F9-467D-87E9-FAF4C03FDA2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 descr="pallokuv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617" y="3614058"/>
            <a:ext cx="1976383" cy="3164113"/>
          </a:xfrm>
          <a:prstGeom prst="rect">
            <a:avLst/>
          </a:prstGeom>
        </p:spPr>
      </p:pic>
      <p:sp>
        <p:nvSpPr>
          <p:cNvPr id="10" name="Suorakulmio 9"/>
          <p:cNvSpPr/>
          <p:nvPr/>
        </p:nvSpPr>
        <p:spPr>
          <a:xfrm>
            <a:off x="0" y="6778171"/>
            <a:ext cx="9144000" cy="79829"/>
          </a:xfrm>
          <a:prstGeom prst="rect">
            <a:avLst/>
          </a:prstGeom>
          <a:solidFill>
            <a:srgbClr val="8DB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218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216E-6742-4F03-ABEE-0ECC7B6D3315}" type="datetimeFigureOut">
              <a:rPr lang="fi-FI" smtClean="0"/>
              <a:pPr/>
              <a:t>28.5.2015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5E99-48F9-467D-87E9-FAF4C03FDA2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Suorakulmio 9"/>
          <p:cNvSpPr/>
          <p:nvPr/>
        </p:nvSpPr>
        <p:spPr>
          <a:xfrm>
            <a:off x="0" y="6778171"/>
            <a:ext cx="9144000" cy="79829"/>
          </a:xfrm>
          <a:prstGeom prst="rect">
            <a:avLst/>
          </a:prstGeom>
          <a:solidFill>
            <a:srgbClr val="8DB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419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216E-6742-4F03-ABEE-0ECC7B6D3315}" type="datetimeFigureOut">
              <a:rPr lang="fi-FI" smtClean="0"/>
              <a:pPr/>
              <a:t>28.5.2015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5E99-48F9-467D-87E9-FAF4C03FDA2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957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216E-6742-4F03-ABEE-0ECC7B6D3315}" type="datetimeFigureOut">
              <a:rPr lang="fi-FI" smtClean="0"/>
              <a:pPr/>
              <a:t>28.5.2015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5E99-48F9-467D-87E9-FAF4C03FDA2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553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216E-6742-4F03-ABEE-0ECC7B6D3315}" type="datetimeFigureOut">
              <a:rPr lang="fi-FI" smtClean="0"/>
              <a:pPr/>
              <a:t>28.5.2015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5E99-48F9-467D-87E9-FAF4C03FDA2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156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216E-6742-4F03-ABEE-0ECC7B6D3315}" type="datetimeFigureOut">
              <a:rPr lang="fi-FI" smtClean="0"/>
              <a:pPr/>
              <a:t>28.5.2015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5E99-48F9-467D-87E9-FAF4C03FDA2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080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216E-6742-4F03-ABEE-0ECC7B6D3315}" type="datetimeFigureOut">
              <a:rPr lang="fi-FI" smtClean="0"/>
              <a:pPr/>
              <a:t>28.5.2015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5E99-48F9-467D-87E9-FAF4C03FDA2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918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216E-6742-4F03-ABEE-0ECC7B6D3315}" type="datetimeFigureOut">
              <a:rPr lang="fi-FI" smtClean="0"/>
              <a:pPr/>
              <a:t>28.5.2015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5E99-48F9-467D-87E9-FAF4C03FDA2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44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A216E-6742-4F03-ABEE-0ECC7B6D3315}" type="datetimeFigureOut">
              <a:rPr lang="fi-FI" smtClean="0"/>
              <a:pPr/>
              <a:t>28.5.2015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65E99-48F9-467D-87E9-FAF4C03FDA2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582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lideshare.net/Biotalous" TargetMode="External"/><Relationship Id="rId3" Type="http://schemas.openxmlformats.org/officeDocument/2006/relationships/hyperlink" Target="http://www.bioekonomi.fi/" TargetMode="External"/><Relationship Id="rId7" Type="http://schemas.openxmlformats.org/officeDocument/2006/relationships/hyperlink" Target="http://www.youtube.com/user/BiotalousFi/videos" TargetMode="External"/><Relationship Id="rId2" Type="http://schemas.openxmlformats.org/officeDocument/2006/relationships/hyperlink" Target="http://www.biotalous.fi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facebook.com/biotalous.fi" TargetMode="External"/><Relationship Id="rId11" Type="http://schemas.openxmlformats.org/officeDocument/2006/relationships/image" Target="../media/image12.jpeg"/><Relationship Id="rId5" Type="http://schemas.openxmlformats.org/officeDocument/2006/relationships/hyperlink" Target="http://www.linkedin.com/company/bioeconomy-fi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://www.bioeconomy.fi/" TargetMode="External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otalous.fi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9712" y="2492896"/>
            <a:ext cx="5279467" cy="758371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Biotalousstrategia käytäntöön 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4574" y="4293096"/>
            <a:ext cx="5279467" cy="1752600"/>
          </a:xfrm>
        </p:spPr>
        <p:txBody>
          <a:bodyPr/>
          <a:lstStyle/>
          <a:p>
            <a:r>
              <a:rPr lang="fi-FI" dirty="0" smtClean="0"/>
              <a:t>Jussi Manninen, </a:t>
            </a:r>
            <a:r>
              <a:rPr lang="fi-FI" dirty="0" smtClean="0"/>
              <a:t>TEM</a:t>
            </a:r>
          </a:p>
          <a:p>
            <a:r>
              <a:rPr lang="sv-SE" dirty="0" smtClean="0"/>
              <a:t>05/2015</a:t>
            </a:r>
            <a:endParaRPr lang="fi-FI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Kansainvälinen biojalostamokilpailu</a:t>
            </a:r>
            <a:endParaRPr lang="fi-FI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>
            <a:normAutofit/>
          </a:bodyPr>
          <a:lstStyle/>
          <a:p>
            <a:r>
              <a:rPr lang="fi-FI" sz="1800" dirty="0" smtClean="0"/>
              <a:t>Ensimmäinen laatuaan maailmassa, konsepti herättänyt runsaasti huomiota sekä EU:ssa että jäsenmaissa</a:t>
            </a:r>
          </a:p>
          <a:p>
            <a:r>
              <a:rPr lang="fi-FI" sz="1800" dirty="0" smtClean="0"/>
              <a:t>Esitysten yhteisarvo investointeina noin 1,5 </a:t>
            </a:r>
            <a:r>
              <a:rPr lang="fi-FI" sz="1800" dirty="0" err="1" smtClean="0"/>
              <a:t>Mrd</a:t>
            </a:r>
            <a:r>
              <a:rPr lang="fi-FI" sz="1800" dirty="0" smtClean="0"/>
              <a:t> €</a:t>
            </a:r>
          </a:p>
          <a:p>
            <a:r>
              <a:rPr lang="fi-FI" sz="1800" dirty="0" smtClean="0"/>
              <a:t>Voittajat</a:t>
            </a:r>
          </a:p>
          <a:p>
            <a:pPr lvl="1"/>
            <a:r>
              <a:rPr lang="fi-FI" sz="1800" dirty="0" err="1" smtClean="0"/>
              <a:t>Spinnova</a:t>
            </a:r>
            <a:r>
              <a:rPr lang="fi-FI" sz="1800" dirty="0" smtClean="0"/>
              <a:t> – kuidusta lankaa</a:t>
            </a:r>
          </a:p>
          <a:p>
            <a:pPr lvl="1"/>
            <a:r>
              <a:rPr lang="fi-FI" sz="1800" dirty="0" smtClean="0"/>
              <a:t>Biovakka Suomi – jätteistä liikennepolttonesteitä ja ravinteita</a:t>
            </a:r>
          </a:p>
          <a:p>
            <a:pPr lvl="1"/>
            <a:r>
              <a:rPr lang="fi-FI" sz="1800" dirty="0" smtClean="0"/>
              <a:t>Kemijärvi-konsortio –sellutuotteita ja biokemikaaleja</a:t>
            </a:r>
          </a:p>
          <a:p>
            <a:r>
              <a:rPr lang="fi-FI" sz="1800" dirty="0" smtClean="0"/>
              <a:t>Samalla on luotu uusi julkisten rahoittajien toimintamalli isojen hankkeiden julkisen rahoituksen osalta</a:t>
            </a:r>
          </a:p>
          <a:p>
            <a:r>
              <a:rPr lang="fi-FI" sz="1800" dirty="0" smtClean="0"/>
              <a:t>Kilpailu kannattaisi ottaa uusiksi 2016</a:t>
            </a:r>
            <a:endParaRPr lang="fi-FI" sz="1800" dirty="0"/>
          </a:p>
        </p:txBody>
      </p:sp>
      <p:pic>
        <p:nvPicPr>
          <p:cNvPr id="1027" name="Picture 3" descr="imageFF147F64-2FE1-4711-8F00-537FA678AEA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56792"/>
            <a:ext cx="3057099" cy="458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Uutta liiketoimintaa biotalouteen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3889375" cy="4537075"/>
          </a:xfrm>
        </p:spPr>
        <p:txBody>
          <a:bodyPr>
            <a:normAutofit fontScale="92500" lnSpcReduction="10000"/>
          </a:bodyPr>
          <a:lstStyle/>
          <a:p>
            <a:r>
              <a:rPr lang="fi-FI" dirty="0" smtClean="0"/>
              <a:t>Suurten ja pk-yritysten </a:t>
            </a:r>
            <a:r>
              <a:rPr lang="fi-FI" dirty="0" err="1" smtClean="0"/>
              <a:t>törmäyttämistä</a:t>
            </a:r>
            <a:r>
              <a:rPr lang="fi-FI" dirty="0" smtClean="0"/>
              <a:t> </a:t>
            </a:r>
          </a:p>
          <a:p>
            <a:r>
              <a:rPr lang="fi-FI" dirty="0" err="1" smtClean="0"/>
              <a:t>Crosscluster-hanke</a:t>
            </a:r>
            <a:r>
              <a:rPr lang="fi-FI" dirty="0" smtClean="0"/>
              <a:t> yritysten uusien liiketoimintojen kehittämiseksi </a:t>
            </a:r>
          </a:p>
          <a:p>
            <a:r>
              <a:rPr lang="fi-FI" dirty="0" smtClean="0"/>
              <a:t>Biotaloustreffit yhdessä toimialajärjestöjen, MMM ja VTT kanssa</a:t>
            </a:r>
          </a:p>
          <a:p>
            <a:pPr lvl="1"/>
            <a:r>
              <a:rPr lang="fi-FI" dirty="0" smtClean="0"/>
              <a:t>Pilotti Helsingissä</a:t>
            </a:r>
          </a:p>
          <a:p>
            <a:pPr lvl="1"/>
            <a:r>
              <a:rPr lang="fi-FI" dirty="0" smtClean="0"/>
              <a:t>5 alueellista tapahtumaa suunnitteilla syksyksi</a:t>
            </a:r>
          </a:p>
          <a:p>
            <a:r>
              <a:rPr lang="fi-FI" dirty="0" err="1" smtClean="0"/>
              <a:t>Biotaloustrack</a:t>
            </a:r>
            <a:r>
              <a:rPr lang="fi-FI" dirty="0" smtClean="0"/>
              <a:t> suunnitteilla 2015 </a:t>
            </a:r>
            <a:r>
              <a:rPr lang="fi-FI" dirty="0" err="1" smtClean="0"/>
              <a:t>Slushiin</a:t>
            </a:r>
            <a:r>
              <a:rPr lang="fi-FI" dirty="0" smtClean="0"/>
              <a:t> </a:t>
            </a:r>
          </a:p>
          <a:p>
            <a:endParaRPr lang="fi-FI" dirty="0" smtClean="0"/>
          </a:p>
        </p:txBody>
      </p:sp>
      <p:pic>
        <p:nvPicPr>
          <p:cNvPr id="32772" name="Picture 2" descr="C:\Users\temmanniju1\AppData\Local\Microsoft\Windows\Temporary Internet Files\Content.Outlook\13ZY042B\IMG_01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237333"/>
            <a:ext cx="4102100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Box 4"/>
          <p:cNvSpPr txBox="1">
            <a:spLocks noChangeArrowheads="1"/>
          </p:cNvSpPr>
          <p:nvPr/>
        </p:nvSpPr>
        <p:spPr bwMode="auto">
          <a:xfrm>
            <a:off x="5035872" y="1680865"/>
            <a:ext cx="3784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1400" dirty="0"/>
              <a:t>Biotaloustreffit Säätytalolla helmikuussa 2015</a:t>
            </a:r>
          </a:p>
        </p:txBody>
      </p:sp>
      <p:sp>
        <p:nvSpPr>
          <p:cNvPr id="32774" name="Tekstikehys 5"/>
          <p:cNvSpPr txBox="1">
            <a:spLocks noChangeArrowheads="1"/>
          </p:cNvSpPr>
          <p:nvPr/>
        </p:nvSpPr>
        <p:spPr bwMode="auto">
          <a:xfrm>
            <a:off x="4859338" y="5085308"/>
            <a:ext cx="12557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800" dirty="0">
                <a:solidFill>
                  <a:schemeClr val="bg1"/>
                </a:solidFill>
              </a:rPr>
              <a:t>Carmela </a:t>
            </a:r>
            <a:r>
              <a:rPr lang="fi-FI" sz="800" dirty="0" err="1">
                <a:solidFill>
                  <a:schemeClr val="bg1"/>
                </a:solidFill>
              </a:rPr>
              <a:t>Kantor-Aaltola</a:t>
            </a:r>
            <a:endParaRPr lang="fi-FI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Otsikko 1"/>
          <p:cNvSpPr>
            <a:spLocks noGrp="1"/>
          </p:cNvSpPr>
          <p:nvPr>
            <p:ph type="title"/>
          </p:nvPr>
        </p:nvSpPr>
        <p:spPr>
          <a:xfrm>
            <a:off x="395288" y="206375"/>
            <a:ext cx="8424862" cy="990600"/>
          </a:xfrm>
        </p:spPr>
        <p:txBody>
          <a:bodyPr>
            <a:normAutofit fontScale="90000"/>
          </a:bodyPr>
          <a:lstStyle/>
          <a:p>
            <a:r>
              <a:rPr lang="fi-FI" sz="1200" smtClean="0"/>
              <a:t/>
            </a:r>
            <a:br>
              <a:rPr lang="fi-FI" sz="1200" smtClean="0"/>
            </a:br>
            <a:r>
              <a:rPr lang="fi-FI" smtClean="0"/>
              <a:t>Biotalouden maakuvatyö ja Team Finland -yhteistyö </a:t>
            </a:r>
            <a:br>
              <a:rPr lang="fi-FI" smtClean="0"/>
            </a:br>
            <a:endParaRPr lang="fi-FI" sz="1600" smtClean="0"/>
          </a:p>
        </p:txBody>
      </p:sp>
      <p:sp>
        <p:nvSpPr>
          <p:cNvPr id="13315" name="Sisällön paikkamerkki 2"/>
          <p:cNvSpPr>
            <a:spLocks noGrp="1"/>
          </p:cNvSpPr>
          <p:nvPr>
            <p:ph idx="1"/>
          </p:nvPr>
        </p:nvSpPr>
        <p:spPr>
          <a:xfrm>
            <a:off x="539750" y="1555750"/>
            <a:ext cx="8424863" cy="4033838"/>
          </a:xfrm>
        </p:spPr>
        <p:txBody>
          <a:bodyPr/>
          <a:lstStyle/>
          <a:p>
            <a:pPr marL="265113" lvl="1" indent="-265113">
              <a:defRPr/>
            </a:pPr>
            <a:r>
              <a:rPr lang="fi-FI" sz="1800" dirty="0" smtClean="0"/>
              <a:t>Biotalous osaksi Suomen maakuvatyötä yhteistyössä </a:t>
            </a:r>
            <a:r>
              <a:rPr lang="fi-FI" sz="1800" dirty="0" err="1" smtClean="0"/>
              <a:t>VNK:n</a:t>
            </a:r>
            <a:r>
              <a:rPr lang="fi-FI" sz="1800" dirty="0" smtClean="0"/>
              <a:t> kanssa</a:t>
            </a:r>
          </a:p>
          <a:p>
            <a:pPr marL="265113" lvl="1" indent="-265113">
              <a:buFontTx/>
              <a:buNone/>
              <a:defRPr/>
            </a:pPr>
            <a:endParaRPr lang="fi-FI" sz="1800" dirty="0" smtClean="0"/>
          </a:p>
          <a:p>
            <a:pPr marL="265113" lvl="1" indent="-265113">
              <a:defRPr/>
            </a:pPr>
            <a:r>
              <a:rPr lang="fi-FI" sz="1800" dirty="0" err="1" smtClean="0"/>
              <a:t>Team</a:t>
            </a:r>
            <a:r>
              <a:rPr lang="fi-FI" sz="1800" dirty="0" smtClean="0"/>
              <a:t> Finland viennin edistäminen (Biotaloutta, Sahatavaraa, Puutuotteita, Metsäkoneita, Metsäosaamista, Tekstiilikuitua, Metsä- ja bioenergiateknologia) </a:t>
            </a:r>
          </a:p>
          <a:p>
            <a:pPr marL="265113" lvl="1" indent="-265113">
              <a:buFontTx/>
              <a:buNone/>
              <a:defRPr/>
            </a:pPr>
            <a:r>
              <a:rPr lang="fi-FI" sz="1800" dirty="0" smtClean="0"/>
              <a:t> </a:t>
            </a:r>
          </a:p>
          <a:p>
            <a:pPr>
              <a:defRPr/>
            </a:pPr>
            <a:r>
              <a:rPr lang="fi-FI" sz="1800" dirty="0" smtClean="0"/>
              <a:t> Suomen biotaloutta esitelty laajasti Euroopassa</a:t>
            </a:r>
            <a:endParaRPr lang="fi-FI" sz="1600" dirty="0" smtClean="0"/>
          </a:p>
          <a:p>
            <a:pPr lvl="1">
              <a:defRPr/>
            </a:pPr>
            <a:r>
              <a:rPr lang="fi-FI" sz="1600" dirty="0" smtClean="0"/>
              <a:t>Ministerivierailujen yhteydessä</a:t>
            </a:r>
          </a:p>
          <a:p>
            <a:pPr lvl="1">
              <a:defRPr/>
            </a:pPr>
            <a:r>
              <a:rPr lang="fi-FI" sz="1600" dirty="0" smtClean="0"/>
              <a:t>Key </a:t>
            </a:r>
            <a:r>
              <a:rPr lang="fi-FI" sz="1600" dirty="0" err="1" smtClean="0"/>
              <a:t>Note</a:t>
            </a:r>
            <a:r>
              <a:rPr lang="fi-FI" sz="1600" dirty="0" smtClean="0"/>
              <a:t> puhujina useassa tilaisuudessa</a:t>
            </a:r>
          </a:p>
          <a:p>
            <a:pPr lvl="1">
              <a:defRPr/>
            </a:pPr>
            <a:r>
              <a:rPr lang="fi-FI" sz="1600" dirty="0" smtClean="0"/>
              <a:t>Pohjoismaiden biotalousstrategia ja biotalouspaneelin perustaminen työn alla </a:t>
            </a:r>
          </a:p>
          <a:p>
            <a:pPr lvl="1">
              <a:defRPr/>
            </a:pPr>
            <a:r>
              <a:rPr lang="fi-FI" sz="1600" dirty="0" smtClean="0"/>
              <a:t> </a:t>
            </a:r>
          </a:p>
          <a:p>
            <a:pPr marL="265113" lvl="1" indent="-265113">
              <a:defRPr/>
            </a:pPr>
            <a:endParaRPr lang="fi-FI" sz="1800" dirty="0" smtClean="0"/>
          </a:p>
          <a:p>
            <a:pPr marL="265113" lvl="1" indent="-265113">
              <a:buFontTx/>
              <a:buNone/>
              <a:defRPr/>
            </a:pPr>
            <a:endParaRPr lang="fi-FI" sz="1800" dirty="0" smtClean="0"/>
          </a:p>
          <a:p>
            <a:pPr lvl="1">
              <a:defRPr/>
            </a:pPr>
            <a:endParaRPr lang="fi-FI" sz="1600" dirty="0" smtClean="0"/>
          </a:p>
          <a:p>
            <a:pPr lvl="1">
              <a:defRPr/>
            </a:pPr>
            <a:endParaRPr lang="fi-FI" sz="1600" dirty="0" smtClean="0"/>
          </a:p>
          <a:p>
            <a:pPr lvl="1">
              <a:defRPr/>
            </a:pPr>
            <a:endParaRPr lang="fi-FI" sz="18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Otsikko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424862" cy="865187"/>
          </a:xfrm>
        </p:spPr>
        <p:txBody>
          <a:bodyPr/>
          <a:lstStyle/>
          <a:p>
            <a:r>
              <a:rPr lang="fi-FI" smtClean="0"/>
              <a:t>EU-vaikuttaminen</a:t>
            </a:r>
            <a:endParaRPr lang="fi-FI" sz="1600" smtClean="0"/>
          </a:p>
        </p:txBody>
      </p:sp>
      <p:sp>
        <p:nvSpPr>
          <p:cNvPr id="47107" name="Sisällön paikkamerkki 2"/>
          <p:cNvSpPr>
            <a:spLocks noGrp="1"/>
          </p:cNvSpPr>
          <p:nvPr>
            <p:ph idx="1"/>
          </p:nvPr>
        </p:nvSpPr>
        <p:spPr>
          <a:xfrm>
            <a:off x="468313" y="1125538"/>
            <a:ext cx="8351837" cy="4824412"/>
          </a:xfrm>
        </p:spPr>
        <p:txBody>
          <a:bodyPr/>
          <a:lstStyle/>
          <a:p>
            <a:r>
              <a:rPr lang="fi-FI" sz="1800" b="1" dirty="0" smtClean="0"/>
              <a:t>Useita Brysselin tilaisuuksia 2014</a:t>
            </a:r>
          </a:p>
          <a:p>
            <a:pPr lvl="1"/>
            <a:r>
              <a:rPr lang="fi-FI" sz="1800" dirty="0" smtClean="0"/>
              <a:t>Biotalouden positiopaperin perusteella (Biotalouden </a:t>
            </a:r>
            <a:r>
              <a:rPr lang="fi-FI" sz="1800" dirty="0" err="1" smtClean="0"/>
              <a:t>non-paper</a:t>
            </a:r>
            <a:r>
              <a:rPr lang="fi-FI" sz="1800" dirty="0" smtClean="0"/>
              <a:t>)</a:t>
            </a:r>
          </a:p>
          <a:p>
            <a:pPr lvl="1"/>
            <a:r>
              <a:rPr lang="fi-FI" sz="1800" dirty="0" smtClean="0"/>
              <a:t>Kestävän kehityksen </a:t>
            </a:r>
            <a:r>
              <a:rPr lang="fi-FI" sz="1800" dirty="0" err="1" smtClean="0"/>
              <a:t>intergroupin</a:t>
            </a:r>
            <a:r>
              <a:rPr lang="fi-FI" sz="1800" dirty="0" smtClean="0"/>
              <a:t> Biotalouden alaryhmän perustaminen</a:t>
            </a:r>
          </a:p>
          <a:p>
            <a:pPr lvl="1"/>
            <a:r>
              <a:rPr lang="fi-FI" sz="1800" dirty="0" smtClean="0"/>
              <a:t>Raaka-aine </a:t>
            </a:r>
            <a:r>
              <a:rPr lang="fi-FI" sz="1800" dirty="0" err="1" smtClean="0"/>
              <a:t>EIP:n</a:t>
            </a:r>
            <a:r>
              <a:rPr lang="fi-FI" sz="1800" dirty="0" smtClean="0"/>
              <a:t> metsäalan vahvistaminen suomalaisella edustajalla korkean tason johtoryhmässä</a:t>
            </a:r>
            <a:endParaRPr lang="fi-FI" sz="1600" dirty="0" smtClean="0"/>
          </a:p>
          <a:p>
            <a:pPr lvl="1">
              <a:buFontTx/>
              <a:buNone/>
            </a:pPr>
            <a:endParaRPr lang="fi-FI" sz="1600" dirty="0" smtClean="0"/>
          </a:p>
          <a:p>
            <a:pPr lvl="1">
              <a:buFontTx/>
              <a:buNone/>
            </a:pPr>
            <a:endParaRPr lang="fi-FI" sz="1600" dirty="0" smtClean="0"/>
          </a:p>
          <a:p>
            <a:r>
              <a:rPr lang="fi-FI" sz="1800" b="1" dirty="0" smtClean="0"/>
              <a:t>Biotalousekskursioita Suomeen</a:t>
            </a:r>
          </a:p>
          <a:p>
            <a:pPr lvl="1"/>
            <a:r>
              <a:rPr lang="fi-FI" sz="1600" dirty="0" smtClean="0"/>
              <a:t>Tutkimus- ja kehityspääosaston vierailu syksy 2014</a:t>
            </a:r>
          </a:p>
          <a:p>
            <a:pPr lvl="1"/>
            <a:r>
              <a:rPr lang="fi-FI" sz="1600" dirty="0" smtClean="0"/>
              <a:t>Avainvirkamiehet komission pääosastoilta sekä </a:t>
            </a:r>
          </a:p>
          <a:p>
            <a:pPr lvl="1">
              <a:buFontTx/>
              <a:buNone/>
            </a:pPr>
            <a:r>
              <a:rPr lang="fi-FI" sz="1600" dirty="0" smtClean="0"/>
              <a:t>   biotalousmaiden EU-suurlähettiläitä tammik. 2015</a:t>
            </a:r>
          </a:p>
          <a:p>
            <a:pPr lvl="1"/>
            <a:r>
              <a:rPr lang="fi-FI" sz="1600" dirty="0" smtClean="0"/>
              <a:t>Lisää valmisteilla</a:t>
            </a:r>
          </a:p>
          <a:p>
            <a:pPr lvl="1"/>
            <a:endParaRPr lang="fi-FI" sz="1600" dirty="0" smtClean="0"/>
          </a:p>
          <a:p>
            <a:pPr lvl="1"/>
            <a:endParaRPr lang="fi-FI" sz="1600" dirty="0" smtClean="0"/>
          </a:p>
          <a:p>
            <a:endParaRPr lang="fi-FI" sz="1600" dirty="0" smtClean="0"/>
          </a:p>
          <a:p>
            <a:pPr lvl="1"/>
            <a:endParaRPr lang="fi-FI" sz="1600" dirty="0" smtClean="0"/>
          </a:p>
          <a:p>
            <a:pPr lvl="1">
              <a:buFontTx/>
              <a:buNone/>
            </a:pPr>
            <a:endParaRPr lang="fi-FI" sz="1600" dirty="0" smtClean="0"/>
          </a:p>
          <a:p>
            <a:pPr lvl="1"/>
            <a:endParaRPr lang="fi-FI" sz="1800" dirty="0" smtClean="0"/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2349500"/>
            <a:ext cx="2592388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Tekstikehys 4"/>
          <p:cNvSpPr txBox="1">
            <a:spLocks noChangeArrowheads="1"/>
          </p:cNvSpPr>
          <p:nvPr/>
        </p:nvSpPr>
        <p:spPr bwMode="auto">
          <a:xfrm>
            <a:off x="6319838" y="5518150"/>
            <a:ext cx="6826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800">
                <a:solidFill>
                  <a:schemeClr val="bg1"/>
                </a:solidFill>
              </a:rPr>
              <a:t>Tarja Ollas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en-GB" sz="3600" dirty="0" smtClean="0"/>
              <a:t>EU-</a:t>
            </a:r>
            <a:r>
              <a:rPr lang="en-GB" sz="3600" dirty="0" err="1" smtClean="0"/>
              <a:t>vaikuttamisen</a:t>
            </a:r>
            <a:r>
              <a:rPr lang="en-GB" sz="3600" dirty="0" smtClean="0"/>
              <a:t> </a:t>
            </a:r>
            <a:r>
              <a:rPr lang="en-GB" sz="3600" dirty="0" err="1" smtClean="0"/>
              <a:t>prioriteetit</a:t>
            </a:r>
            <a:r>
              <a:rPr lang="fi-FI" sz="3600" dirty="0" smtClean="0"/>
              <a:t/>
            </a:r>
            <a:br>
              <a:rPr lang="fi-FI" sz="3600" dirty="0" smtClean="0"/>
            </a:b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5259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sz="1600" b="1" dirty="0" smtClean="0"/>
              <a:t>Kasvu ja kilpailukyky </a:t>
            </a:r>
            <a:r>
              <a:rPr lang="fi-FI" sz="1600" dirty="0" smtClean="0"/>
              <a:t>– yhteinen näkemys sekä ennakoitava ja suosiollinen toimintaympäristö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1600" b="1" dirty="0" smtClean="0"/>
              <a:t>Markkinat biopohjaisille tuotteille </a:t>
            </a:r>
            <a:r>
              <a:rPr lang="fi-FI" sz="1600" dirty="0" smtClean="0"/>
              <a:t>– tuotteet tutuiksi viestinnän ja käyttäjälähtöisten kokeiluiden kautta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1600" b="1" dirty="0" smtClean="0"/>
              <a:t>Tutkimus ja innovaatiot</a:t>
            </a:r>
            <a:r>
              <a:rPr lang="fi-FI" sz="1600" dirty="0" smtClean="0"/>
              <a:t>– rahoitusta piloteille, demonstraatiolaitoksille sekä ensimmäisille kaupallisille laitoksille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1600" b="1" dirty="0" smtClean="0"/>
              <a:t>Biomassan käytön hyväksyttävyys, saatavuus ja kestävyys</a:t>
            </a:r>
            <a:r>
              <a:rPr lang="fi-FI" sz="1600" dirty="0" smtClean="0"/>
              <a:t> – poliittisen ja yleisen mielipiteen varmistaminen biomassojen merkittävälle ja kestävälle lisäkäytölle</a:t>
            </a:r>
          </a:p>
          <a:p>
            <a:pPr marL="457200" indent="-457200">
              <a:buFont typeface="+mj-lt"/>
              <a:buAutoNum type="arabicPeriod"/>
            </a:pPr>
            <a:endParaRPr lang="fi-FI" sz="1600" dirty="0"/>
          </a:p>
        </p:txBody>
      </p:sp>
      <p:pic>
        <p:nvPicPr>
          <p:cNvPr id="4" name="Kuva 3" descr="iStock_000015832757_pieni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28800"/>
            <a:ext cx="3599688" cy="37520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5301208"/>
            <a:ext cx="56886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Ajankohtaiset kysymykset:</a:t>
            </a:r>
          </a:p>
          <a:p>
            <a:pPr>
              <a:buFontTx/>
              <a:buChar char="-"/>
            </a:pPr>
            <a:r>
              <a:rPr lang="fi-FI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Biomassojen kestävyys ja käyttö energiatuotteiksi</a:t>
            </a:r>
          </a:p>
          <a:p>
            <a:pPr>
              <a:buFontTx/>
              <a:buChar char="-"/>
            </a:pPr>
            <a:r>
              <a:rPr lang="fi-FI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Junckerin</a:t>
            </a:r>
            <a:r>
              <a:rPr lang="fi-FI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investointiohjelma ja biojalostamot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Biotalouden kasvuohjelma</a:t>
            </a:r>
            <a:endParaRPr lang="fi-FI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err="1" smtClean="0"/>
              <a:t>Finpron</a:t>
            </a:r>
            <a:r>
              <a:rPr lang="fi-FI" dirty="0" smtClean="0"/>
              <a:t> johdolla rakennettava ohjelma</a:t>
            </a:r>
          </a:p>
          <a:p>
            <a:pPr lvl="1"/>
            <a:r>
              <a:rPr lang="fi-FI" dirty="0" smtClean="0"/>
              <a:t>Kansainvälisen viennin edistäminen</a:t>
            </a:r>
          </a:p>
          <a:p>
            <a:pPr lvl="1"/>
            <a:r>
              <a:rPr lang="fi-FI" dirty="0" smtClean="0"/>
              <a:t>Ulkomaiset investoinnit Suomeen</a:t>
            </a:r>
          </a:p>
          <a:p>
            <a:r>
              <a:rPr lang="fi-FI" dirty="0" smtClean="0"/>
              <a:t>Kolmivuotinen alkaen 2015 alusta</a:t>
            </a:r>
          </a:p>
          <a:p>
            <a:r>
              <a:rPr lang="fi-FI" dirty="0" smtClean="0"/>
              <a:t>Ohjelma rakennetaan teemoittain, jotka lähtevät käyntiin kun TEM on hyväksynyt suunnitelman ja myöntänyt rahoituksen</a:t>
            </a:r>
          </a:p>
          <a:p>
            <a:r>
              <a:rPr lang="fi-FI" dirty="0" smtClean="0"/>
              <a:t>Teemat</a:t>
            </a:r>
          </a:p>
          <a:p>
            <a:pPr lvl="1"/>
            <a:r>
              <a:rPr lang="fi-FI" dirty="0" smtClean="0"/>
              <a:t>Sahat (käynnistynyt)</a:t>
            </a:r>
          </a:p>
          <a:p>
            <a:pPr lvl="1"/>
            <a:r>
              <a:rPr lang="fi-FI" dirty="0" smtClean="0"/>
              <a:t>Bioenergia ja jätteistä energiaa (valmisteilla)</a:t>
            </a:r>
          </a:p>
          <a:p>
            <a:pPr lvl="1"/>
            <a:r>
              <a:rPr lang="fi-FI" dirty="0" err="1" smtClean="0"/>
              <a:t>Agroteknologia</a:t>
            </a:r>
            <a:r>
              <a:rPr lang="fi-FI" dirty="0" smtClean="0"/>
              <a:t> (valmisteilla)</a:t>
            </a:r>
          </a:p>
          <a:p>
            <a:pPr lvl="1"/>
            <a:r>
              <a:rPr lang="fi-FI" dirty="0" smtClean="0"/>
              <a:t>Uudet biotuotteet (valmisteilla)</a:t>
            </a:r>
          </a:p>
          <a:p>
            <a:endParaRPr lang="fi-FI" dirty="0"/>
          </a:p>
        </p:txBody>
      </p:sp>
      <p:pic>
        <p:nvPicPr>
          <p:cNvPr id="14338" name="Picture 2" descr="http://team.finland.fi/public/gfx/gfx_3/teamfinland/images/TeamFinland_logo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1562100" cy="80962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altLang="fi-FI" dirty="0" err="1" smtClean="0"/>
              <a:t>Biotalousviestintä</a:t>
            </a:r>
            <a:r>
              <a:rPr lang="sv-SE" altLang="fi-FI" dirty="0" smtClean="0"/>
              <a:t/>
            </a:r>
            <a:br>
              <a:rPr lang="sv-SE" altLang="fi-FI" dirty="0" smtClean="0"/>
            </a:br>
            <a:endParaRPr lang="fi-FI" altLang="fi-FI" dirty="0" smtClean="0"/>
          </a:p>
        </p:txBody>
      </p:sp>
      <p:sp>
        <p:nvSpPr>
          <p:cNvPr id="8195" name="Content Placeholder 7"/>
          <p:cNvSpPr>
            <a:spLocks noGrp="1"/>
          </p:cNvSpPr>
          <p:nvPr>
            <p:ph sz="half" idx="2"/>
          </p:nvPr>
        </p:nvSpPr>
        <p:spPr>
          <a:xfrm>
            <a:off x="539552" y="4077072"/>
            <a:ext cx="8135938" cy="1582738"/>
          </a:xfrm>
        </p:spPr>
        <p:txBody>
          <a:bodyPr>
            <a:normAutofit lnSpcReduction="10000"/>
          </a:bodyPr>
          <a:lstStyle/>
          <a:p>
            <a:r>
              <a:rPr lang="sv-SE" altLang="fi-FI" sz="1600" dirty="0" smtClean="0"/>
              <a:t>Internet	</a:t>
            </a:r>
            <a:r>
              <a:rPr lang="sv-SE" altLang="fi-FI" sz="1600" dirty="0" err="1" smtClean="0">
                <a:hlinkClick r:id="rId2"/>
              </a:rPr>
              <a:t>www.biotalous.fi</a:t>
            </a:r>
            <a:r>
              <a:rPr lang="sv-SE" altLang="fi-FI" sz="1600" dirty="0" smtClean="0"/>
              <a:t>, </a:t>
            </a:r>
            <a:r>
              <a:rPr lang="sv-SE" altLang="fi-FI" sz="1600" dirty="0" err="1" smtClean="0">
                <a:hlinkClick r:id="rId3"/>
              </a:rPr>
              <a:t>www.bioekonomi.fi</a:t>
            </a:r>
            <a:r>
              <a:rPr lang="sv-SE" altLang="fi-FI" sz="1600" dirty="0" smtClean="0"/>
              <a:t>, </a:t>
            </a:r>
            <a:r>
              <a:rPr lang="sv-SE" altLang="fi-FI" sz="1600" dirty="0" err="1" smtClean="0">
                <a:hlinkClick r:id="rId4"/>
              </a:rPr>
              <a:t>www.bioeconomy.fi</a:t>
            </a:r>
            <a:r>
              <a:rPr lang="sv-SE" altLang="fi-FI" sz="1600" dirty="0" smtClean="0"/>
              <a:t> </a:t>
            </a:r>
          </a:p>
          <a:p>
            <a:r>
              <a:rPr lang="sv-SE" altLang="fi-FI" sz="1600" dirty="0" err="1" smtClean="0"/>
              <a:t>Twitter</a:t>
            </a:r>
            <a:r>
              <a:rPr lang="sv-SE" altLang="fi-FI" sz="1600" dirty="0" smtClean="0"/>
              <a:t> 	@</a:t>
            </a:r>
            <a:r>
              <a:rPr lang="sv-SE" altLang="fi-FI" sz="1600" dirty="0" err="1" smtClean="0"/>
              <a:t>Biotalous</a:t>
            </a:r>
            <a:r>
              <a:rPr lang="sv-SE" altLang="fi-FI" sz="1600" dirty="0" smtClean="0"/>
              <a:t>, @</a:t>
            </a:r>
            <a:r>
              <a:rPr lang="sv-SE" altLang="fi-FI" sz="1600" dirty="0" err="1" smtClean="0"/>
              <a:t>BioeconomyFI</a:t>
            </a:r>
            <a:r>
              <a:rPr lang="sv-SE" altLang="fi-FI" sz="1600" dirty="0" smtClean="0"/>
              <a:t>, #</a:t>
            </a:r>
            <a:r>
              <a:rPr lang="sv-SE" altLang="fi-FI" sz="1600" dirty="0" err="1" smtClean="0"/>
              <a:t>biotalous</a:t>
            </a:r>
            <a:endParaRPr lang="sv-SE" altLang="fi-FI" sz="1600" dirty="0" smtClean="0"/>
          </a:p>
          <a:p>
            <a:r>
              <a:rPr lang="sv-SE" altLang="fi-FI" sz="1600" dirty="0" smtClean="0"/>
              <a:t>LinkedIn	</a:t>
            </a:r>
            <a:r>
              <a:rPr lang="sv-SE" altLang="fi-FI" sz="1600" dirty="0" smtClean="0">
                <a:hlinkClick r:id="rId5"/>
              </a:rPr>
              <a:t>www.linkedin.com/company/bioeconomy-fi</a:t>
            </a:r>
            <a:r>
              <a:rPr lang="sv-SE" altLang="fi-FI" sz="1600" dirty="0" smtClean="0"/>
              <a:t> </a:t>
            </a:r>
            <a:endParaRPr lang="sv-SE" altLang="fi-FI" sz="1600" dirty="0" smtClean="0"/>
          </a:p>
          <a:p>
            <a:r>
              <a:rPr lang="sv-SE" altLang="fi-FI" sz="1600" dirty="0" smtClean="0"/>
              <a:t>Facebook 	</a:t>
            </a:r>
            <a:r>
              <a:rPr lang="sv-SE" altLang="fi-FI" sz="1600" dirty="0" smtClean="0">
                <a:hlinkClick r:id="rId6"/>
              </a:rPr>
              <a:t>www.facebook.com/biotalous.fi</a:t>
            </a:r>
            <a:r>
              <a:rPr lang="sv-SE" altLang="fi-FI" sz="1600" dirty="0" smtClean="0"/>
              <a:t> </a:t>
            </a:r>
          </a:p>
          <a:p>
            <a:r>
              <a:rPr lang="sv-SE" altLang="fi-FI" sz="1600" dirty="0" smtClean="0"/>
              <a:t>YouTube</a:t>
            </a:r>
            <a:r>
              <a:rPr lang="sv-SE" altLang="fi-FI" sz="1600" dirty="0" smtClean="0"/>
              <a:t>	</a:t>
            </a:r>
            <a:r>
              <a:rPr lang="sv-SE" altLang="fi-FI" sz="1600" dirty="0" smtClean="0">
                <a:hlinkClick r:id="rId7"/>
              </a:rPr>
              <a:t>www.youtube.com/user/BiotalousFi/videos</a:t>
            </a:r>
            <a:r>
              <a:rPr lang="sv-SE" altLang="fi-FI" sz="1600" dirty="0" smtClean="0"/>
              <a:t> </a:t>
            </a:r>
          </a:p>
          <a:p>
            <a:r>
              <a:rPr lang="sv-SE" altLang="fi-FI" sz="1600" dirty="0" err="1" smtClean="0"/>
              <a:t>SlideShare</a:t>
            </a:r>
            <a:r>
              <a:rPr lang="sv-SE" altLang="fi-FI" sz="1600" dirty="0" smtClean="0"/>
              <a:t>	</a:t>
            </a:r>
            <a:r>
              <a:rPr lang="sv-SE" altLang="fi-FI" sz="1600" dirty="0" err="1" smtClean="0">
                <a:hlinkClick r:id="rId8"/>
              </a:rPr>
              <a:t>www.slideshare.net/Biotalous</a:t>
            </a:r>
            <a:r>
              <a:rPr lang="sv-SE" altLang="fi-FI" sz="1600" dirty="0" smtClean="0"/>
              <a:t> </a:t>
            </a:r>
          </a:p>
          <a:p>
            <a:pPr>
              <a:buFontTx/>
              <a:buNone/>
            </a:pPr>
            <a:endParaRPr lang="fi-FI" sz="1600" dirty="0" smtClean="0"/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77D9B1-6BCF-4CE2-A735-8CD9A6D81C5B}" type="slidenum">
              <a:rPr lang="en-US" altLang="fi-FI" smtClean="0"/>
              <a:pPr/>
              <a:t>16</a:t>
            </a:fld>
            <a:endParaRPr lang="en-US" altLang="fi-FI" smtClean="0"/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3" y="1007928"/>
            <a:ext cx="4464496" cy="2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Kuva 6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92950" y="115888"/>
            <a:ext cx="18383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WP_20141016_13_53_47_Pro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16016" y="1052736"/>
            <a:ext cx="4355282" cy="2451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420888"/>
            <a:ext cx="6804248" cy="173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777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title"/>
          </p:nvPr>
        </p:nvSpPr>
        <p:spPr>
          <a:xfrm>
            <a:off x="457200" y="1588"/>
            <a:ext cx="8229600" cy="1143000"/>
          </a:xfrm>
        </p:spPr>
        <p:txBody>
          <a:bodyPr>
            <a:normAutofit/>
          </a:bodyPr>
          <a:lstStyle/>
          <a:p>
            <a:r>
              <a:rPr lang="fi-FI" sz="3600" dirty="0" smtClean="0"/>
              <a:t>Biotalouden merkitys Suomelle</a:t>
            </a:r>
          </a:p>
        </p:txBody>
      </p:sp>
      <p:sp>
        <p:nvSpPr>
          <p:cNvPr id="5" name="Sisällön paikkamerkki 2"/>
          <p:cNvSpPr>
            <a:spLocks noGrp="1"/>
          </p:cNvSpPr>
          <p:nvPr>
            <p:ph idx="1"/>
          </p:nvPr>
        </p:nvSpPr>
        <p:spPr>
          <a:xfrm>
            <a:off x="457200" y="1327150"/>
            <a:ext cx="8229600" cy="720725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fi-FI" dirty="0" smtClean="0"/>
              <a:t>Biotalouden tuotos (liikevaihto) on 10 vuodessa noussut yli 10 miljardia euroa </a:t>
            </a:r>
            <a:r>
              <a:rPr lang="fi-FI" sz="1050" dirty="0" smtClean="0"/>
              <a:t>(käyvin hinnoin)</a:t>
            </a:r>
          </a:p>
          <a:p>
            <a:pPr algn="ctr" eaLnBrk="1" hangingPunct="1"/>
            <a:endParaRPr lang="fi-FI" dirty="0" smtClean="0"/>
          </a:p>
        </p:txBody>
      </p:sp>
      <p:graphicFrame>
        <p:nvGraphicFramePr>
          <p:cNvPr id="6" name="Kaavio 5"/>
          <p:cNvGraphicFramePr>
            <a:graphicFrameLocks noGrp="1"/>
          </p:cNvGraphicFramePr>
          <p:nvPr/>
        </p:nvGraphicFramePr>
        <p:xfrm>
          <a:off x="0" y="2348880"/>
          <a:ext cx="7005485" cy="4139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kehys 6"/>
          <p:cNvSpPr txBox="1">
            <a:spLocks noChangeArrowheads="1"/>
          </p:cNvSpPr>
          <p:nvPr/>
        </p:nvSpPr>
        <p:spPr bwMode="auto">
          <a:xfrm>
            <a:off x="1617663" y="6308725"/>
            <a:ext cx="11541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800"/>
              <a:t>Lähde: Tilastokeskus</a:t>
            </a:r>
          </a:p>
        </p:txBody>
      </p:sp>
      <p:graphicFrame>
        <p:nvGraphicFramePr>
          <p:cNvPr id="13" name="Kaavio 12"/>
          <p:cNvGraphicFramePr/>
          <p:nvPr/>
        </p:nvGraphicFramePr>
        <p:xfrm>
          <a:off x="755577" y="2060847"/>
          <a:ext cx="6552727" cy="4176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tsikko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fi-FI" sz="3600" dirty="0" smtClean="0"/>
              <a:t>Biotalouden tuotoksen jakauma 2013</a:t>
            </a:r>
          </a:p>
        </p:txBody>
      </p:sp>
      <p:sp>
        <p:nvSpPr>
          <p:cNvPr id="23555" name="Sisällön paikkamerkki 2"/>
          <p:cNvSpPr>
            <a:spLocks noGrp="1"/>
          </p:cNvSpPr>
          <p:nvPr>
            <p:ph idx="1"/>
          </p:nvPr>
        </p:nvSpPr>
        <p:spPr>
          <a:xfrm>
            <a:off x="457200" y="1312689"/>
            <a:ext cx="8229600" cy="892175"/>
          </a:xfrm>
        </p:spPr>
        <p:txBody>
          <a:bodyPr>
            <a:normAutofit/>
          </a:bodyPr>
          <a:lstStyle/>
          <a:p>
            <a:r>
              <a:rPr lang="fi-FI" sz="2000" dirty="0" smtClean="0"/>
              <a:t>Noin 60 % biotaloudesta on ns. metsäbiotaloutta</a:t>
            </a:r>
          </a:p>
        </p:txBody>
      </p:sp>
      <p:sp>
        <p:nvSpPr>
          <p:cNvPr id="23558" name="Tekstikehys 5"/>
          <p:cNvSpPr txBox="1">
            <a:spLocks noChangeArrowheads="1"/>
          </p:cNvSpPr>
          <p:nvPr/>
        </p:nvSpPr>
        <p:spPr bwMode="auto">
          <a:xfrm>
            <a:off x="971600" y="5877272"/>
            <a:ext cx="11541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800" dirty="0"/>
              <a:t>Lähde: Tilastokeskus</a:t>
            </a:r>
          </a:p>
        </p:txBody>
      </p:sp>
      <p:graphicFrame>
        <p:nvGraphicFramePr>
          <p:cNvPr id="8" name="Kaavio 7"/>
          <p:cNvGraphicFramePr/>
          <p:nvPr/>
        </p:nvGraphicFramePr>
        <p:xfrm>
          <a:off x="755576" y="2204864"/>
          <a:ext cx="6480721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fi-FI" dirty="0" smtClean="0"/>
              <a:t>Suomen biotalouden työlliset 2013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384176"/>
            <a:ext cx="8229600" cy="604664"/>
          </a:xfrm>
        </p:spPr>
        <p:txBody>
          <a:bodyPr>
            <a:normAutofit fontScale="92500" lnSpcReduction="20000"/>
          </a:bodyPr>
          <a:lstStyle/>
          <a:p>
            <a:r>
              <a:rPr lang="fi-FI" dirty="0" smtClean="0"/>
              <a:t>Biotalouden työllisten määrä on noin 285 000 henkilöä</a:t>
            </a:r>
          </a:p>
          <a:p>
            <a:r>
              <a:rPr lang="fi-FI" dirty="0" smtClean="0"/>
              <a:t>Maa- ja metsätalouden osuus on vajaa 40 %</a:t>
            </a:r>
            <a:endParaRPr lang="fi-FI" dirty="0"/>
          </a:p>
        </p:txBody>
      </p:sp>
      <p:sp>
        <p:nvSpPr>
          <p:cNvPr id="6" name="Tekstikehys 5"/>
          <p:cNvSpPr txBox="1"/>
          <p:nvPr/>
        </p:nvSpPr>
        <p:spPr>
          <a:xfrm>
            <a:off x="1103897" y="6093876"/>
            <a:ext cx="10198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 err="1" smtClean="0"/>
              <a:t>Lähde:Tilastokeskus</a:t>
            </a:r>
            <a:endParaRPr lang="fi-FI" sz="800" dirty="0"/>
          </a:p>
        </p:txBody>
      </p:sp>
      <p:graphicFrame>
        <p:nvGraphicFramePr>
          <p:cNvPr id="8" name="Kaavio 7"/>
          <p:cNvGraphicFramePr/>
          <p:nvPr/>
        </p:nvGraphicFramePr>
        <p:xfrm>
          <a:off x="827584" y="2390775"/>
          <a:ext cx="6619875" cy="4467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Biotalouden vienti</a:t>
            </a:r>
            <a:endParaRPr lang="fi-FI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579" name="Sisällön paikkamerkki 2"/>
          <p:cNvSpPr>
            <a:spLocks noGrp="1"/>
          </p:cNvSpPr>
          <p:nvPr>
            <p:ph idx="1"/>
          </p:nvPr>
        </p:nvSpPr>
        <p:spPr>
          <a:xfrm>
            <a:off x="827584" y="1484784"/>
            <a:ext cx="8229600" cy="676275"/>
          </a:xfrm>
        </p:spPr>
        <p:txBody>
          <a:bodyPr>
            <a:normAutofit fontScale="92500" lnSpcReduction="10000"/>
          </a:bodyPr>
          <a:lstStyle/>
          <a:p>
            <a:r>
              <a:rPr lang="fi-FI" dirty="0" smtClean="0"/>
              <a:t>Biotalouden osuus tavaranviennistä on noin 1/3</a:t>
            </a:r>
          </a:p>
          <a:p>
            <a:r>
              <a:rPr lang="fi-FI" dirty="0" smtClean="0"/>
              <a:t>Metsäbiotalouden osuus viennistä on noin 2/3</a:t>
            </a:r>
          </a:p>
        </p:txBody>
      </p:sp>
      <p:graphicFrame>
        <p:nvGraphicFramePr>
          <p:cNvPr id="6" name="Kaavio 5"/>
          <p:cNvGraphicFramePr/>
          <p:nvPr/>
        </p:nvGraphicFramePr>
        <p:xfrm>
          <a:off x="395536" y="2276872"/>
          <a:ext cx="6264696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582" name="Tekstikehys 6"/>
          <p:cNvSpPr txBox="1">
            <a:spLocks noChangeArrowheads="1"/>
          </p:cNvSpPr>
          <p:nvPr/>
        </p:nvSpPr>
        <p:spPr bwMode="auto">
          <a:xfrm>
            <a:off x="1258888" y="6308725"/>
            <a:ext cx="11557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800"/>
              <a:t>Lähde: Tilastokeskus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Suomen biotalousstrategia</a:t>
            </a:r>
            <a:endParaRPr lang="fi-FI" dirty="0"/>
          </a:p>
        </p:txBody>
      </p:sp>
      <p:sp>
        <p:nvSpPr>
          <p:cNvPr id="4" name="Nuoli oikealle 3"/>
          <p:cNvSpPr/>
          <p:nvPr/>
        </p:nvSpPr>
        <p:spPr>
          <a:xfrm>
            <a:off x="923028" y="1570007"/>
            <a:ext cx="5503654" cy="4218317"/>
          </a:xfrm>
          <a:prstGeom prst="rightArrow">
            <a:avLst>
              <a:gd name="adj1" fmla="val 74949"/>
              <a:gd name="adj2" fmla="val 29141"/>
            </a:avLst>
          </a:prstGeom>
          <a:solidFill>
            <a:srgbClr val="62BB46"/>
          </a:solidFill>
          <a:ln w="254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aphicFrame>
        <p:nvGraphicFramePr>
          <p:cNvPr id="5" name="Kaaviokuva 4"/>
          <p:cNvGraphicFramePr/>
          <p:nvPr>
            <p:extLst>
              <p:ext uri="{D42A27DB-BD31-4B8C-83A1-F6EECF244321}">
                <p14:modId xmlns:p14="http://schemas.microsoft.com/office/powerpoint/2010/main" val="1328694717"/>
              </p:ext>
            </p:extLst>
          </p:nvPr>
        </p:nvGraphicFramePr>
        <p:xfrm>
          <a:off x="1544119" y="2587929"/>
          <a:ext cx="3381567" cy="212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Pyöristetty suorakulmio 5"/>
          <p:cNvSpPr/>
          <p:nvPr/>
        </p:nvSpPr>
        <p:spPr>
          <a:xfrm>
            <a:off x="1026558" y="2475781"/>
            <a:ext cx="465805" cy="23722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i-FI" b="1" dirty="0" smtClean="0">
                <a:solidFill>
                  <a:schemeClr val="tx1"/>
                </a:solidFill>
              </a:rPr>
              <a:t>Strategiset päämäärät</a:t>
            </a:r>
            <a:endParaRPr lang="fi-FI" b="1" dirty="0">
              <a:solidFill>
                <a:schemeClr val="tx1"/>
              </a:solidFill>
            </a:endParaRPr>
          </a:p>
        </p:txBody>
      </p:sp>
      <p:sp>
        <p:nvSpPr>
          <p:cNvPr id="7" name="Pyöristetty suorakulmio 6"/>
          <p:cNvSpPr/>
          <p:nvPr/>
        </p:nvSpPr>
        <p:spPr>
          <a:xfrm>
            <a:off x="4994694" y="2587929"/>
            <a:ext cx="465805" cy="212209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i-FI" sz="1600" b="1" dirty="0" smtClean="0">
                <a:solidFill>
                  <a:schemeClr val="tx1"/>
                </a:solidFill>
              </a:rPr>
              <a:t>Toimeenpano ja seuranta</a:t>
            </a:r>
            <a:endParaRPr lang="fi-FI" sz="1600" b="1" dirty="0">
              <a:solidFill>
                <a:schemeClr val="tx1"/>
              </a:solidFill>
            </a:endParaRPr>
          </a:p>
        </p:txBody>
      </p:sp>
      <p:sp>
        <p:nvSpPr>
          <p:cNvPr id="8" name="Pyöristetty suorakulmio 7"/>
          <p:cNvSpPr/>
          <p:nvPr/>
        </p:nvSpPr>
        <p:spPr>
          <a:xfrm>
            <a:off x="5719328" y="2725947"/>
            <a:ext cx="1613140" cy="1854675"/>
          </a:xfrm>
          <a:prstGeom prst="roundRect">
            <a:avLst/>
          </a:prstGeom>
          <a:solidFill>
            <a:srgbClr val="62BB46"/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 smtClean="0"/>
              <a:t>Biotalouden kestävät ratkaisut ovat Suomen hyvinvoinnin ja kilpailukyvyn perusta </a:t>
            </a:r>
            <a:endParaRPr lang="fi-FI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Valikoituja toimenpiteitä strategiasta, joissa alueilla on merkittävä rooli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79096" cy="4525963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Älykkäät vihreät kaupunkiseudut ja niitä ympäröivä maaseutu biotalousratkaisujen kehittämisympäristöinä</a:t>
            </a:r>
          </a:p>
          <a:p>
            <a:pPr lvl="1"/>
            <a:r>
              <a:rPr lang="fi-FI" dirty="0" err="1" smtClean="0"/>
              <a:t>Pilotointihankkeet</a:t>
            </a:r>
            <a:r>
              <a:rPr lang="fi-FI" dirty="0" smtClean="0"/>
              <a:t>, alueelliset toimintamallit sivuvirtojen ja jätteiden hyödyntämiseen…</a:t>
            </a:r>
          </a:p>
          <a:p>
            <a:r>
              <a:rPr lang="fi-FI" dirty="0" smtClean="0"/>
              <a:t>Käynnistetään käyttäjälähtöisiä kokeiluja ja kehitetään toimintamalleja aineettoman arvonluonnin ja ekologisesti kestävän elinkeinotoiminnan edistämiseksi </a:t>
            </a:r>
          </a:p>
          <a:p>
            <a:r>
              <a:rPr lang="fi-FI" dirty="0" smtClean="0"/>
              <a:t>Parannetaan alueiden välistä vuorovaikutusta rakennerahasto-ohjelmien avulla ja kohdennetaan rakennerahastoja yhteistyöalustoja (</a:t>
            </a:r>
            <a:r>
              <a:rPr lang="fi-FI" dirty="0" err="1" smtClean="0"/>
              <a:t>SHOKit</a:t>
            </a:r>
            <a:r>
              <a:rPr lang="fi-FI" dirty="0" smtClean="0"/>
              <a:t>, </a:t>
            </a:r>
            <a:r>
              <a:rPr lang="fi-FI" dirty="0" err="1" smtClean="0"/>
              <a:t>INKAt</a:t>
            </a:r>
            <a:r>
              <a:rPr lang="fi-FI" dirty="0" smtClean="0"/>
              <a:t>) tukeviksi</a:t>
            </a:r>
          </a:p>
          <a:p>
            <a:endParaRPr lang="fi-FI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tsikko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424862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i-FI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Biotalousstrategian toteutetut toimenpiteet</a:t>
            </a:r>
          </a:p>
        </p:txBody>
      </p:sp>
      <p:sp>
        <p:nvSpPr>
          <p:cNvPr id="5" name="Sisällön paikkamerkki 2"/>
          <p:cNvSpPr txBox="1">
            <a:spLocks/>
          </p:cNvSpPr>
          <p:nvPr/>
        </p:nvSpPr>
        <p:spPr bwMode="auto">
          <a:xfrm>
            <a:off x="298450" y="1639888"/>
            <a:ext cx="884555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457200" indent="-457200" defTabSz="457200" eaLnBrk="0" fontAlgn="auto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fi-FI" sz="2000" b="1" kern="0" dirty="0">
                <a:solidFill>
                  <a:prstClr val="black"/>
                </a:solidFill>
                <a:latin typeface="Calibri"/>
              </a:rPr>
              <a:t>Investoinnit, toimintaympäristö ja vienti painopisteinä</a:t>
            </a:r>
          </a:p>
          <a:p>
            <a:pPr marL="457200" indent="-457200" defTabSz="457200" eaLnBrk="0" fontAlgn="auto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fi-FI" b="1" kern="0" dirty="0">
              <a:solidFill>
                <a:prstClr val="black"/>
              </a:solidFill>
              <a:latin typeface="Calibri"/>
            </a:endParaRPr>
          </a:p>
          <a:p>
            <a:pPr marL="457200" indent="-457200" defTabSz="457200" eaLnBrk="0" fontAlgn="auto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1600" kern="0" dirty="0">
                <a:solidFill>
                  <a:prstClr val="black"/>
                </a:solidFill>
                <a:latin typeface="Calibri"/>
              </a:rPr>
              <a:t>Valtioneuvoston periaatepäätös ja hallitusohjelman linjaus kasvun kärjistä</a:t>
            </a:r>
          </a:p>
          <a:p>
            <a:pPr marL="457200" indent="-457200" defTabSz="457200" eaLnBrk="0" fontAlgn="auto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1600" kern="0" dirty="0">
                <a:solidFill>
                  <a:prstClr val="black"/>
                </a:solidFill>
                <a:latin typeface="Calibri"/>
              </a:rPr>
              <a:t>Valtion varojen allokointi biotalouden kehittämiseen</a:t>
            </a:r>
          </a:p>
          <a:p>
            <a:pPr marL="457200" indent="-457200" defTabSz="457200" eaLnBrk="0" fontAlgn="auto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fi-FI" sz="1600" kern="0" dirty="0">
              <a:solidFill>
                <a:prstClr val="black"/>
              </a:solidFill>
              <a:latin typeface="Calibri"/>
            </a:endParaRPr>
          </a:p>
          <a:p>
            <a:pPr marL="457200" indent="-457200" defTabSz="457200" eaLnBrk="0" fontAlgn="auto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1600" kern="0" dirty="0">
                <a:solidFill>
                  <a:prstClr val="black"/>
                </a:solidFill>
                <a:latin typeface="Calibri"/>
              </a:rPr>
              <a:t>Investointien vauhdittaminen – Kansainvälinen biojalostamokilpailu </a:t>
            </a:r>
          </a:p>
          <a:p>
            <a:pPr marL="457200" indent="-457200" defTabSz="457200" eaLnBrk="0" fontAlgn="auto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1600" kern="0" dirty="0">
                <a:solidFill>
                  <a:prstClr val="black"/>
                </a:solidFill>
                <a:latin typeface="Calibri"/>
              </a:rPr>
              <a:t>Suomen biotalouden prioriteettien määrittäminen EU:lle</a:t>
            </a:r>
          </a:p>
          <a:p>
            <a:pPr marL="457200" indent="-457200" defTabSz="457200" eaLnBrk="0" fontAlgn="auto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1600" kern="0" dirty="0">
                <a:solidFill>
                  <a:prstClr val="black"/>
                </a:solidFill>
                <a:latin typeface="Calibri"/>
              </a:rPr>
              <a:t>Regulaation kartoittaminen pullonkaulojen poistamiseksi ja biotalouden edistämisen vauhdittamiseksi</a:t>
            </a:r>
          </a:p>
          <a:p>
            <a:pPr marL="457200" indent="-457200" defTabSz="457200" eaLnBrk="0" fontAlgn="auto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1600" kern="0" dirty="0">
                <a:solidFill>
                  <a:prstClr val="black"/>
                </a:solidFill>
                <a:latin typeface="Calibri"/>
              </a:rPr>
              <a:t>Biomassavarantojen kartoittaminen – </a:t>
            </a:r>
            <a:r>
              <a:rPr lang="fi-FI" sz="1600" kern="0" dirty="0" smtClean="0">
                <a:solidFill>
                  <a:prstClr val="black"/>
                </a:solidFill>
                <a:latin typeface="Calibri"/>
              </a:rPr>
              <a:t>Biomassa-atlas</a:t>
            </a:r>
          </a:p>
          <a:p>
            <a:pPr marL="457200" indent="-457200" defTabSz="457200" eaLnBrk="0" fontAlgn="auto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1600" kern="0" dirty="0" smtClean="0">
                <a:solidFill>
                  <a:prstClr val="black"/>
                </a:solidFill>
                <a:latin typeface="Calibri"/>
              </a:rPr>
              <a:t>Ekosysteemipalvelut ja ihmisen terveys tutkimushanke</a:t>
            </a:r>
            <a:endParaRPr lang="fi-FI" sz="1600" kern="0" dirty="0">
              <a:solidFill>
                <a:prstClr val="black"/>
              </a:solidFill>
              <a:latin typeface="Calibri"/>
            </a:endParaRPr>
          </a:p>
          <a:p>
            <a:pPr marL="457200" indent="-457200" defTabSz="457200" eaLnBrk="0" fontAlgn="auto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1600" kern="0" dirty="0">
                <a:solidFill>
                  <a:prstClr val="black"/>
                </a:solidFill>
                <a:latin typeface="Calibri"/>
              </a:rPr>
              <a:t>Viennin ja ulkomaisten investointien edistäminen – Biotalouden kasvuohjelma (</a:t>
            </a:r>
            <a:r>
              <a:rPr lang="fi-FI" sz="1600" kern="0" dirty="0" err="1">
                <a:solidFill>
                  <a:prstClr val="black"/>
                </a:solidFill>
                <a:latin typeface="Calibri"/>
              </a:rPr>
              <a:t>Finpro</a:t>
            </a:r>
            <a:r>
              <a:rPr lang="fi-FI" sz="1600" kern="0" dirty="0">
                <a:solidFill>
                  <a:prstClr val="black"/>
                </a:solidFill>
                <a:latin typeface="Calibri"/>
              </a:rPr>
              <a:t>)</a:t>
            </a:r>
          </a:p>
          <a:p>
            <a:pPr marL="457200" indent="-457200" defTabSz="457200" eaLnBrk="0" fontAlgn="auto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fi-FI" sz="1600" kern="0" dirty="0">
              <a:solidFill>
                <a:prstClr val="black"/>
              </a:solidFill>
              <a:latin typeface="Calibri"/>
            </a:endParaRPr>
          </a:p>
          <a:p>
            <a:pPr marL="457200" indent="-457200" defTabSz="457200" eaLnBrk="0" fontAlgn="auto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1600" kern="0" dirty="0">
                <a:solidFill>
                  <a:prstClr val="black"/>
                </a:solidFill>
                <a:latin typeface="Calibri"/>
              </a:rPr>
              <a:t>Biotalouden viestintä- ja vaikuttamissuunnitelman laatiminen</a:t>
            </a:r>
          </a:p>
          <a:p>
            <a:pPr marL="457200" indent="-457200" defTabSz="457200" eaLnBrk="0" fontAlgn="auto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1600" kern="0" dirty="0">
                <a:solidFill>
                  <a:prstClr val="black"/>
                </a:solidFill>
                <a:latin typeface="Calibri"/>
              </a:rPr>
              <a:t>Erilaisia välineitä vaikuttamisen ja keskustelun helpottamiseksi </a:t>
            </a:r>
          </a:p>
          <a:p>
            <a:pPr marL="457200" indent="-457200" defTabSz="457200" eaLnBrk="0" fontAlgn="auto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fi-FI" sz="1600" kern="0" dirty="0">
                <a:solidFill>
                  <a:prstClr val="black"/>
                </a:solidFill>
                <a:latin typeface="Calibri"/>
              </a:rPr>
              <a:t>	</a:t>
            </a:r>
            <a:r>
              <a:rPr lang="fi-FI" sz="1600" kern="0" dirty="0" err="1">
                <a:solidFill>
                  <a:srgbClr val="00B050"/>
                </a:solidFill>
                <a:latin typeface="Calibri"/>
                <a:hlinkClick r:id="rId2"/>
              </a:rPr>
              <a:t>www.biotalous.fi</a:t>
            </a:r>
            <a:endParaRPr lang="fi-FI" sz="1600" kern="0" dirty="0">
              <a:solidFill>
                <a:srgbClr val="00B050"/>
              </a:solidFill>
              <a:latin typeface="Calibri"/>
            </a:endParaRPr>
          </a:p>
          <a:p>
            <a:pPr marL="457200" indent="-457200" defTabSz="457200" eaLnBrk="0" fontAlgn="auto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fi-FI" kern="0" dirty="0">
              <a:solidFill>
                <a:prstClr val="black"/>
              </a:solidFill>
              <a:latin typeface="Calibri"/>
            </a:endParaRPr>
          </a:p>
          <a:p>
            <a:pPr marL="457200" indent="-457200" defTabSz="457200" eaLnBrk="0" fontAlgn="auto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fi-FI" kern="0" dirty="0">
              <a:solidFill>
                <a:prstClr val="black"/>
              </a:solidFill>
              <a:latin typeface="Calibri"/>
            </a:endParaRPr>
          </a:p>
          <a:p>
            <a:pPr marL="457200" indent="-457200" defTabSz="457200" eaLnBrk="0" fontAlgn="auto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fi-FI" kern="0" dirty="0">
              <a:solidFill>
                <a:prstClr val="black"/>
              </a:solidFill>
              <a:latin typeface="Calibri"/>
            </a:endParaRPr>
          </a:p>
          <a:p>
            <a:pPr marL="457200" indent="-457200" defTabSz="457200" eaLnBrk="0" fontAlgn="auto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fi-FI" kern="0" dirty="0">
              <a:solidFill>
                <a:prstClr val="black"/>
              </a:solidFill>
              <a:latin typeface="Calibri"/>
            </a:endParaRPr>
          </a:p>
          <a:p>
            <a:pPr marL="457200" indent="-457200" defTabSz="457200" eaLnBrk="0" fontAlgn="auto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fi-FI" kern="0" dirty="0">
              <a:solidFill>
                <a:prstClr val="black"/>
              </a:solidFill>
              <a:latin typeface="Calibri"/>
            </a:endParaRPr>
          </a:p>
          <a:p>
            <a:pPr marL="717550" lvl="1" indent="-179388" defTabSz="457200" eaLnBrk="0" fontAlgn="auto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lang="fi-FI" kern="0" dirty="0">
              <a:solidFill>
                <a:prstClr val="black"/>
              </a:solidFill>
              <a:latin typeface="Calibri"/>
            </a:endParaRPr>
          </a:p>
          <a:p>
            <a:pPr marL="265113" indent="-265113" defTabSz="457200" eaLnBrk="0" fontAlgn="auto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lang="fi-FI" kern="0" dirty="0">
              <a:solidFill>
                <a:prstClr val="black"/>
              </a:solidFill>
              <a:latin typeface="Calibri"/>
            </a:endParaRPr>
          </a:p>
          <a:p>
            <a:pPr marL="717550" lvl="1" indent="-179388" defTabSz="457200" eaLnBrk="0" fontAlgn="auto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fi-FI" kern="0" dirty="0">
              <a:solidFill>
                <a:prstClr val="black"/>
              </a:solidFill>
              <a:latin typeface="Calibri"/>
            </a:endParaRPr>
          </a:p>
          <a:p>
            <a:pPr marL="265113" indent="-265113" defTabSz="457200" eaLnBrk="0" fontAlgn="auto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lang="fi-FI" kern="0" dirty="0">
              <a:solidFill>
                <a:prstClr val="black"/>
              </a:solidFill>
              <a:latin typeface="Calibri"/>
            </a:endParaRPr>
          </a:p>
          <a:p>
            <a:pPr marL="265113" indent="-265113" defTabSz="457200" eaLnBrk="0" fontAlgn="auto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lang="fi-FI" kern="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9776"/>
            <a:ext cx="8229600" cy="1143000"/>
          </a:xfrm>
        </p:spPr>
        <p:txBody>
          <a:bodyPr>
            <a:normAutofit/>
          </a:bodyPr>
          <a:lstStyle/>
          <a:p>
            <a:r>
              <a:rPr lang="fi-FI" sz="3600" dirty="0" smtClean="0"/>
              <a:t>Biotalouden investointeja</a:t>
            </a:r>
            <a:endParaRPr lang="fi-FI" sz="3600" dirty="0"/>
          </a:p>
        </p:txBody>
      </p:sp>
      <p:sp>
        <p:nvSpPr>
          <p:cNvPr id="7" name="Suorakulmio 6"/>
          <p:cNvSpPr/>
          <p:nvPr/>
        </p:nvSpPr>
        <p:spPr>
          <a:xfrm>
            <a:off x="4139952" y="2492896"/>
            <a:ext cx="2376264" cy="8640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/>
          <p:cNvSpPr/>
          <p:nvPr/>
        </p:nvSpPr>
        <p:spPr>
          <a:xfrm rot="5400000">
            <a:off x="3349158" y="4617132"/>
            <a:ext cx="2376264" cy="8640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/>
          <p:cNvSpPr/>
          <p:nvPr/>
        </p:nvSpPr>
        <p:spPr>
          <a:xfrm rot="5400000">
            <a:off x="4469473" y="4009258"/>
            <a:ext cx="1143746" cy="8640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/>
          <p:cNvSpPr/>
          <p:nvPr/>
        </p:nvSpPr>
        <p:spPr>
          <a:xfrm>
            <a:off x="7956376" y="2492896"/>
            <a:ext cx="757378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/>
          <p:cNvSpPr/>
          <p:nvPr/>
        </p:nvSpPr>
        <p:spPr>
          <a:xfrm>
            <a:off x="8209698" y="2645296"/>
            <a:ext cx="504056" cy="12877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uorakulmio 11"/>
          <p:cNvSpPr/>
          <p:nvPr/>
        </p:nvSpPr>
        <p:spPr>
          <a:xfrm>
            <a:off x="8596850" y="2852936"/>
            <a:ext cx="547150" cy="3880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Suorakulmio 15"/>
          <p:cNvSpPr/>
          <p:nvPr/>
        </p:nvSpPr>
        <p:spPr>
          <a:xfrm>
            <a:off x="7884368" y="2924944"/>
            <a:ext cx="72008" cy="1440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940" y="2739602"/>
            <a:ext cx="4820964" cy="4001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4572000" y="2708920"/>
            <a:ext cx="4608512" cy="40097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4" name="Otsikko 5"/>
          <p:cNvSpPr txBox="1">
            <a:spLocks/>
          </p:cNvSpPr>
          <p:nvPr/>
        </p:nvSpPr>
        <p:spPr>
          <a:xfrm>
            <a:off x="4572000" y="1772816"/>
            <a:ext cx="4824536" cy="50405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Biojalostamot, toimivat ja suunnitelmat</a:t>
            </a:r>
            <a:endParaRPr kumimoji="0" lang="fi-FI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Otsikko 1"/>
          <p:cNvSpPr txBox="1">
            <a:spLocks/>
          </p:cNvSpPr>
          <p:nvPr/>
        </p:nvSpPr>
        <p:spPr>
          <a:xfrm>
            <a:off x="144016" y="1988840"/>
            <a:ext cx="4067944" cy="43204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Puupohjaista raaka-ainetta käyttävät biojalostamot</a:t>
            </a:r>
            <a:endParaRPr kumimoji="0" lang="fi-FI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Suorakulmio 25"/>
          <p:cNvSpPr/>
          <p:nvPr/>
        </p:nvSpPr>
        <p:spPr>
          <a:xfrm>
            <a:off x="3779912" y="6309320"/>
            <a:ext cx="193802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i-FI" sz="900" dirty="0" smtClean="0"/>
          </a:p>
          <a:p>
            <a:endParaRPr lang="fi-FI" sz="900" dirty="0" smtClean="0"/>
          </a:p>
          <a:p>
            <a:r>
              <a:rPr lang="fi-FI" sz="900" dirty="0" smtClean="0"/>
              <a:t>Lähde: Metsäteollisuus ry</a:t>
            </a:r>
            <a:endParaRPr lang="fi-FI" sz="900" dirty="0"/>
          </a:p>
        </p:txBody>
      </p:sp>
      <p:sp>
        <p:nvSpPr>
          <p:cNvPr id="27" name="Päivämäärän paikkamerkki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14.4.2015</a:t>
            </a:r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Growth from the Bioeconomy VTT 230115</Template>
  <TotalTime>424</TotalTime>
  <Words>598</Words>
  <Application>Microsoft Office PowerPoint</Application>
  <PresentationFormat>Näytössä katseltava diaesitys (4:3)</PresentationFormat>
  <Paragraphs>141</Paragraphs>
  <Slides>17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Office-teema</vt:lpstr>
      <vt:lpstr>Biotalousstrategia käytäntöön </vt:lpstr>
      <vt:lpstr>Biotalouden merkitys Suomelle</vt:lpstr>
      <vt:lpstr>Biotalouden tuotoksen jakauma 2013</vt:lpstr>
      <vt:lpstr>Suomen biotalouden työlliset 2013</vt:lpstr>
      <vt:lpstr> Biotalouden vienti</vt:lpstr>
      <vt:lpstr>Suomen biotalousstrategia</vt:lpstr>
      <vt:lpstr>Valikoituja toimenpiteitä strategiasta, joissa alueilla on merkittävä rooli</vt:lpstr>
      <vt:lpstr>Biotalousstrategian toteutetut toimenpiteet</vt:lpstr>
      <vt:lpstr>Biotalouden investointeja</vt:lpstr>
      <vt:lpstr>Kansainvälinen biojalostamokilpailu</vt:lpstr>
      <vt:lpstr>Uutta liiketoimintaa biotalouteen</vt:lpstr>
      <vt:lpstr> Biotalouden maakuvatyö ja Team Finland -yhteistyö  </vt:lpstr>
      <vt:lpstr>EU-vaikuttaminen</vt:lpstr>
      <vt:lpstr>EU-vaikuttamisen prioriteetit </vt:lpstr>
      <vt:lpstr>Biotalouden kasvuohjelma</vt:lpstr>
      <vt:lpstr>Biotalousviestintä </vt:lpstr>
      <vt:lpstr>PowerPoint-esitys</vt:lpstr>
    </vt:vector>
  </TitlesOfParts>
  <Company>VIP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Uudet biojalostamohankkeet Suomessa</dc:title>
  <dc:creator>temmanniju1</dc:creator>
  <cp:lastModifiedBy>Ollas Tarja</cp:lastModifiedBy>
  <cp:revision>60</cp:revision>
  <dcterms:created xsi:type="dcterms:W3CDTF">2015-03-03T10:53:57Z</dcterms:created>
  <dcterms:modified xsi:type="dcterms:W3CDTF">2015-05-28T09:31:06Z</dcterms:modified>
</cp:coreProperties>
</file>